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4630400" cy="8229600"/>
  <p:notesSz cx="8229600" cy="14630400"/>
  <p:embeddedFontLst>
    <p:embeddedFont>
      <p:font typeface="Inconsolata"/>
      <p:regular r:id="rId26"/>
    </p:embeddedFont>
    <p:embeddedFont>
      <p:font typeface="Inconsolata"/>
      <p:regular r:id="rId27"/>
    </p:embeddedFont>
    <p:embeddedFont>
      <p:font typeface="Fira Sans"/>
      <p:regular r:id="rId28"/>
    </p:embeddedFont>
    <p:embeddedFont>
      <p:font typeface="Fira Sans"/>
      <p:regular r:id="rId29"/>
    </p:embeddedFont>
    <p:embeddedFont>
      <p:font typeface="Fira Sans"/>
      <p:regular r:id="rId30"/>
    </p:embeddedFont>
    <p:embeddedFont>
      <p:font typeface="Fira Sans"/>
      <p:regular r:id="rId3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26" Type="http://schemas.openxmlformats.org/officeDocument/2006/relationships/font" Target="fonts/font1.fntdata"/><Relationship Id="rId27" Type="http://schemas.openxmlformats.org/officeDocument/2006/relationships/font" Target="fonts/font2.fntdata"/><Relationship Id="rId28" Type="http://schemas.openxmlformats.org/officeDocument/2006/relationships/font" Target="fonts/font3.fntdata"/><Relationship Id="rId29" Type="http://schemas.openxmlformats.org/officeDocument/2006/relationships/font" Target="fonts/font4.fntdata"/><Relationship Id="rId30" Type="http://schemas.openxmlformats.org/officeDocument/2006/relationships/font" Target="fonts/font5.fntdata"/><Relationship Id="rId31" Type="http://schemas.openxmlformats.org/officeDocument/2006/relationships/font" Target="fonts/font6.fntdata"/></Relationships>
</file>

<file path=ppt/media/>
</file>

<file path=ppt/media/image-1-1.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4-1.png>
</file>

<file path=ppt/media/image-15-1.png>
</file>

<file path=ppt/media/image-16-1.png>
</file>

<file path=ppt/media/image-17-1.png>
</file>

<file path=ppt/media/image-18-1.png>
</file>

<file path=ppt/media/image-18-2.png>
</file>

<file path=ppt/media/image-18-3.png>
</file>

<file path=ppt/media/image-18-4.png>
</file>

<file path=ppt/media/image-3-1.png>
</file>

<file path=ppt/media/image-4-1.png>
</file>

<file path=ppt/media/image-5-1.png>
</file>

<file path=ppt/media/image-5-2.png>
</file>

<file path=ppt/media/image-5-3.png>
</file>

<file path=ppt/media/image-5-4.png>
</file>

<file path=ppt/media/image-6-1.png>
</file>

<file path=ppt/media/image-7-1.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9-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0-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8.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image" Target="../media/image-18-3.png"/><Relationship Id="rId4" Type="http://schemas.openxmlformats.org/officeDocument/2006/relationships/image" Target="../media/image-18-4.png"/><Relationship Id="rId5" Type="http://schemas.openxmlformats.org/officeDocument/2006/relationships/slideLayout" Target="../slideLayouts/slideLayout19.xml"/><Relationship Id="rId6"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79709"/>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Credit Scoring con Ciencia de Datos</a:t>
            </a:r>
            <a:endParaRPr lang="en-US" sz="4450" dirty="0"/>
          </a:p>
        </p:txBody>
      </p:sp>
      <p:sp>
        <p:nvSpPr>
          <p:cNvPr id="4" name="Text 1"/>
          <p:cNvSpPr/>
          <p:nvPr/>
        </p:nvSpPr>
        <p:spPr>
          <a:xfrm>
            <a:off x="793790" y="3237428"/>
            <a:ext cx="7556421" cy="1062990"/>
          </a:xfrm>
          <a:prstGeom prst="rect">
            <a:avLst/>
          </a:prstGeom>
          <a:noFill/>
          <a:ln/>
        </p:spPr>
        <p:txBody>
          <a:bodyPr wrap="squar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Exploración de técnicas avanzadas para evaluar riesgos crediticios utilizando ciencia de datos y aprendizaje automático.</a:t>
            </a:r>
            <a:endParaRPr lang="en-US" sz="2200" dirty="0"/>
          </a:p>
        </p:txBody>
      </p:sp>
      <p:sp>
        <p:nvSpPr>
          <p:cNvPr id="5" name="Text 2"/>
          <p:cNvSpPr/>
          <p:nvPr/>
        </p:nvSpPr>
        <p:spPr>
          <a:xfrm>
            <a:off x="1133951" y="4895731"/>
            <a:ext cx="7216259"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Andrea Liberato Moore</a:t>
            </a:r>
            <a:endParaRPr lang="en-US" sz="1750" dirty="0"/>
          </a:p>
        </p:txBody>
      </p:sp>
      <p:sp>
        <p:nvSpPr>
          <p:cNvPr id="6" name="Text 3"/>
          <p:cNvSpPr/>
          <p:nvPr/>
        </p:nvSpPr>
        <p:spPr>
          <a:xfrm>
            <a:off x="1133951" y="5513784"/>
            <a:ext cx="7216259"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Elvis Donayre</a:t>
            </a:r>
            <a:endParaRPr lang="en-US" sz="1750" dirty="0"/>
          </a:p>
        </p:txBody>
      </p:sp>
      <p:sp>
        <p:nvSpPr>
          <p:cNvPr id="7" name="Text 4"/>
          <p:cNvSpPr/>
          <p:nvPr/>
        </p:nvSpPr>
        <p:spPr>
          <a:xfrm>
            <a:off x="1133951" y="6131838"/>
            <a:ext cx="7216259"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Ronal P.</a:t>
            </a:r>
            <a:endParaRPr lang="en-US" sz="1750" dirty="0"/>
          </a:p>
        </p:txBody>
      </p:sp>
      <p:sp>
        <p:nvSpPr>
          <p:cNvPr id="8" name="Shape 5"/>
          <p:cNvSpPr/>
          <p:nvPr/>
        </p:nvSpPr>
        <p:spPr>
          <a:xfrm>
            <a:off x="793790" y="4640580"/>
            <a:ext cx="30480" cy="2109311"/>
          </a:xfrm>
          <a:prstGeom prst="rect">
            <a:avLst/>
          </a:prstGeom>
          <a:solidFill>
            <a:srgbClr val="F94CAF"/>
          </a:solidFill>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251109"/>
            <a:ext cx="5953244"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Evaluación del Modelo</a:t>
            </a:r>
            <a:endParaRPr lang="en-US" sz="4450" dirty="0"/>
          </a:p>
        </p:txBody>
      </p:sp>
      <p:sp>
        <p:nvSpPr>
          <p:cNvPr id="3" name="Text 1"/>
          <p:cNvSpPr/>
          <p:nvPr/>
        </p:nvSpPr>
        <p:spPr>
          <a:xfrm>
            <a:off x="1857256" y="3292554"/>
            <a:ext cx="2835235" cy="354330"/>
          </a:xfrm>
          <a:prstGeom prst="rect">
            <a:avLst/>
          </a:prstGeom>
          <a:noFill/>
          <a:ln/>
        </p:spPr>
        <p:txBody>
          <a:bodyPr wrap="none" lIns="0" tIns="0" rIns="0" bIns="0" rtlCol="0" anchor="t"/>
          <a:lstStyle/>
          <a:p>
            <a:pPr algn="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Precisión</a:t>
            </a:r>
            <a:endParaRPr lang="en-US" sz="2200" dirty="0"/>
          </a:p>
        </p:txBody>
      </p:sp>
      <p:pic>
        <p:nvPicPr>
          <p:cNvPr id="4" name="Image 0" descr="preencoded.png">    </p:cNvPr>
          <p:cNvPicPr>
            <a:picLocks noChangeAspect="1"/>
          </p:cNvPicPr>
          <p:nvPr/>
        </p:nvPicPr>
        <p:blipFill>
          <a:blip r:embed="rId1"/>
          <a:stretch>
            <a:fillRect/>
          </a:stretch>
        </p:blipFill>
        <p:spPr>
          <a:xfrm>
            <a:off x="5032653" y="2413516"/>
            <a:ext cx="4564975" cy="4564975"/>
          </a:xfrm>
          <a:prstGeom prst="rect">
            <a:avLst/>
          </a:prstGeom>
        </p:spPr>
      </p:pic>
      <p:sp>
        <p:nvSpPr>
          <p:cNvPr id="5" name="Text 2"/>
          <p:cNvSpPr/>
          <p:nvPr/>
        </p:nvSpPr>
        <p:spPr>
          <a:xfrm>
            <a:off x="6226731" y="3176588"/>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6" name="Text 3"/>
          <p:cNvSpPr/>
          <p:nvPr/>
        </p:nvSpPr>
        <p:spPr>
          <a:xfrm>
            <a:off x="9937790" y="329255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Recall</a:t>
            </a:r>
            <a:endParaRPr lang="en-US" sz="2200" dirty="0"/>
          </a:p>
        </p:txBody>
      </p:sp>
      <p:pic>
        <p:nvPicPr>
          <p:cNvPr id="7" name="Image 1" descr="preencoded.png">    </p:cNvPr>
          <p:cNvPicPr>
            <a:picLocks noChangeAspect="1"/>
          </p:cNvPicPr>
          <p:nvPr/>
        </p:nvPicPr>
        <p:blipFill>
          <a:blip r:embed="rId2"/>
          <a:stretch>
            <a:fillRect/>
          </a:stretch>
        </p:blipFill>
        <p:spPr>
          <a:xfrm>
            <a:off x="5032653" y="2413516"/>
            <a:ext cx="4564975" cy="4564975"/>
          </a:xfrm>
          <a:prstGeom prst="rect">
            <a:avLst/>
          </a:prstGeom>
        </p:spPr>
      </p:pic>
      <p:sp>
        <p:nvSpPr>
          <p:cNvPr id="8" name="Text 4"/>
          <p:cNvSpPr/>
          <p:nvPr/>
        </p:nvSpPr>
        <p:spPr>
          <a:xfrm>
            <a:off x="8452604" y="3565088"/>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9" name="Text 5"/>
          <p:cNvSpPr/>
          <p:nvPr/>
        </p:nvSpPr>
        <p:spPr>
          <a:xfrm>
            <a:off x="9937790" y="574512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F1-Score</a:t>
            </a:r>
            <a:endParaRPr lang="en-US" sz="2200" dirty="0"/>
          </a:p>
        </p:txBody>
      </p:sp>
      <p:pic>
        <p:nvPicPr>
          <p:cNvPr id="10" name="Image 2" descr="preencoded.png">    </p:cNvPr>
          <p:cNvPicPr>
            <a:picLocks noChangeAspect="1"/>
          </p:cNvPicPr>
          <p:nvPr/>
        </p:nvPicPr>
        <p:blipFill>
          <a:blip r:embed="rId3"/>
          <a:stretch>
            <a:fillRect/>
          </a:stretch>
        </p:blipFill>
        <p:spPr>
          <a:xfrm>
            <a:off x="5032653" y="2413516"/>
            <a:ext cx="4564975" cy="4564975"/>
          </a:xfrm>
          <a:prstGeom prst="rect">
            <a:avLst/>
          </a:prstGeom>
        </p:spPr>
      </p:pic>
      <p:sp>
        <p:nvSpPr>
          <p:cNvPr id="11" name="Text 6"/>
          <p:cNvSpPr/>
          <p:nvPr/>
        </p:nvSpPr>
        <p:spPr>
          <a:xfrm>
            <a:off x="8064103" y="5790962"/>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2" name="Text 7"/>
          <p:cNvSpPr/>
          <p:nvPr/>
        </p:nvSpPr>
        <p:spPr>
          <a:xfrm>
            <a:off x="1857256" y="5745123"/>
            <a:ext cx="2835235" cy="354330"/>
          </a:xfrm>
          <a:prstGeom prst="rect">
            <a:avLst/>
          </a:prstGeom>
          <a:noFill/>
          <a:ln/>
        </p:spPr>
        <p:txBody>
          <a:bodyPr wrap="none" lIns="0" tIns="0" rIns="0" bIns="0" rtlCol="0" anchor="t"/>
          <a:lstStyle/>
          <a:p>
            <a:pPr algn="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AUC-ROC</a:t>
            </a:r>
            <a:endParaRPr lang="en-US" sz="2200" dirty="0"/>
          </a:p>
        </p:txBody>
      </p:sp>
      <p:pic>
        <p:nvPicPr>
          <p:cNvPr id="13" name="Image 3" descr="preencoded.png">    </p:cNvPr>
          <p:cNvPicPr>
            <a:picLocks noChangeAspect="1"/>
          </p:cNvPicPr>
          <p:nvPr/>
        </p:nvPicPr>
        <p:blipFill>
          <a:blip r:embed="rId4"/>
          <a:stretch>
            <a:fillRect/>
          </a:stretch>
        </p:blipFill>
        <p:spPr>
          <a:xfrm>
            <a:off x="5032653" y="2413516"/>
            <a:ext cx="4564975" cy="4564975"/>
          </a:xfrm>
          <a:prstGeom prst="rect">
            <a:avLst/>
          </a:prstGeom>
        </p:spPr>
      </p:pic>
      <p:sp>
        <p:nvSpPr>
          <p:cNvPr id="14" name="Text 8"/>
          <p:cNvSpPr/>
          <p:nvPr/>
        </p:nvSpPr>
        <p:spPr>
          <a:xfrm>
            <a:off x="5838230" y="5402461"/>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DAD1E6"/>
                </a:solidFill>
                <a:latin typeface="Inconsolata Bold" pitchFamily="34" charset="0"/>
                <a:ea typeface="Inconsolata Bold" pitchFamily="34" charset="-122"/>
                <a:cs typeface="Inconsolata Bold" pitchFamily="34" charset="-120"/>
              </a:rPr>
              <a:t>4</a:t>
            </a:r>
            <a:endParaRPr lang="en-US" sz="2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034891"/>
            <a:ext cx="9922073"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Métricas Modelo Regresión Logística</a:t>
            </a:r>
            <a:endParaRPr lang="en-US" sz="4450" dirty="0"/>
          </a:p>
        </p:txBody>
      </p:sp>
      <p:sp>
        <p:nvSpPr>
          <p:cNvPr id="3" name="Shape 1"/>
          <p:cNvSpPr/>
          <p:nvPr/>
        </p:nvSpPr>
        <p:spPr>
          <a:xfrm>
            <a:off x="793790" y="2197298"/>
            <a:ext cx="13042821" cy="4997291"/>
          </a:xfrm>
          <a:prstGeom prst="roundRect">
            <a:avLst>
              <a:gd name="adj" fmla="val 681"/>
            </a:avLst>
          </a:prstGeom>
          <a:noFill/>
          <a:ln w="7620">
            <a:solidFill>
              <a:srgbClr val="FFFFFF">
                <a:alpha val="24000"/>
              </a:srgbClr>
            </a:solidFill>
            <a:prstDash val="solid"/>
          </a:ln>
        </p:spPr>
      </p:sp>
      <p:sp>
        <p:nvSpPr>
          <p:cNvPr id="4" name="Shape 2"/>
          <p:cNvSpPr/>
          <p:nvPr/>
        </p:nvSpPr>
        <p:spPr>
          <a:xfrm>
            <a:off x="801410" y="2204918"/>
            <a:ext cx="13030081" cy="641747"/>
          </a:xfrm>
          <a:prstGeom prst="rect">
            <a:avLst/>
          </a:prstGeom>
          <a:solidFill>
            <a:srgbClr val="FFFFFF">
              <a:alpha val="4000"/>
            </a:srgbClr>
          </a:solidFill>
          <a:ln/>
        </p:spPr>
      </p:sp>
      <p:sp>
        <p:nvSpPr>
          <p:cNvPr id="5" name="Text 3"/>
          <p:cNvSpPr/>
          <p:nvPr/>
        </p:nvSpPr>
        <p:spPr>
          <a:xfrm>
            <a:off x="1028819" y="2348627"/>
            <a:ext cx="171414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Métrica</a:t>
            </a:r>
            <a:endParaRPr lang="en-US" sz="2200" dirty="0"/>
          </a:p>
        </p:txBody>
      </p:sp>
      <p:sp>
        <p:nvSpPr>
          <p:cNvPr id="6" name="Text 4"/>
          <p:cNvSpPr/>
          <p:nvPr/>
        </p:nvSpPr>
        <p:spPr>
          <a:xfrm>
            <a:off x="3204210"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0</a:t>
            </a:r>
            <a:endParaRPr lang="en-US" sz="2200" dirty="0"/>
          </a:p>
        </p:txBody>
      </p:sp>
      <p:sp>
        <p:nvSpPr>
          <p:cNvPr id="7" name="Text 5"/>
          <p:cNvSpPr/>
          <p:nvPr/>
        </p:nvSpPr>
        <p:spPr>
          <a:xfrm>
            <a:off x="5375791"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1</a:t>
            </a:r>
            <a:endParaRPr lang="en-US" sz="2200" dirty="0"/>
          </a:p>
        </p:txBody>
      </p:sp>
      <p:sp>
        <p:nvSpPr>
          <p:cNvPr id="8" name="Text 6"/>
          <p:cNvSpPr/>
          <p:nvPr/>
        </p:nvSpPr>
        <p:spPr>
          <a:xfrm>
            <a:off x="7547372"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Macro Avg</a:t>
            </a:r>
            <a:endParaRPr lang="en-US" sz="2200" dirty="0"/>
          </a:p>
        </p:txBody>
      </p:sp>
      <p:sp>
        <p:nvSpPr>
          <p:cNvPr id="9" name="Text 7"/>
          <p:cNvSpPr/>
          <p:nvPr/>
        </p:nvSpPr>
        <p:spPr>
          <a:xfrm>
            <a:off x="9718953"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Weighted Avg</a:t>
            </a:r>
            <a:endParaRPr lang="en-US" sz="2200" dirty="0"/>
          </a:p>
        </p:txBody>
      </p:sp>
      <p:sp>
        <p:nvSpPr>
          <p:cNvPr id="10" name="Text 8"/>
          <p:cNvSpPr/>
          <p:nvPr/>
        </p:nvSpPr>
        <p:spPr>
          <a:xfrm>
            <a:off x="11890534" y="2348627"/>
            <a:ext cx="1714143" cy="354330"/>
          </a:xfrm>
          <a:prstGeom prst="rect">
            <a:avLst/>
          </a:prstGeom>
          <a:noFill/>
          <a:ln/>
        </p:spPr>
        <p:txBody>
          <a:bodyPr wrap="none" lIns="0" tIns="0" rIns="0" bIns="0" rtlCol="0" anchor="t"/>
          <a:lstStyle/>
          <a:p>
            <a:pPr algn="ct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AUC</a:t>
            </a:r>
            <a:endParaRPr lang="en-US" sz="2200" dirty="0"/>
          </a:p>
        </p:txBody>
      </p:sp>
      <p:sp>
        <p:nvSpPr>
          <p:cNvPr id="11" name="Shape 9"/>
          <p:cNvSpPr/>
          <p:nvPr/>
        </p:nvSpPr>
        <p:spPr>
          <a:xfrm>
            <a:off x="801410" y="2846665"/>
            <a:ext cx="13030081" cy="1013222"/>
          </a:xfrm>
          <a:prstGeom prst="rect">
            <a:avLst/>
          </a:prstGeom>
          <a:solidFill>
            <a:srgbClr val="000000">
              <a:alpha val="4000"/>
            </a:srgbClr>
          </a:solidFill>
          <a:ln/>
        </p:spPr>
      </p:sp>
      <p:sp>
        <p:nvSpPr>
          <p:cNvPr id="12" name="Text 10"/>
          <p:cNvSpPr/>
          <p:nvPr/>
        </p:nvSpPr>
        <p:spPr>
          <a:xfrm>
            <a:off x="1028819" y="2990374"/>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Precisión (Precision)</a:t>
            </a:r>
            <a:endParaRPr lang="en-US" sz="1750" dirty="0"/>
          </a:p>
        </p:txBody>
      </p:sp>
      <p:sp>
        <p:nvSpPr>
          <p:cNvPr id="13" name="Text 11"/>
          <p:cNvSpPr/>
          <p:nvPr/>
        </p:nvSpPr>
        <p:spPr>
          <a:xfrm>
            <a:off x="3204210" y="2990374"/>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0.83</a:t>
            </a:r>
            <a:endParaRPr lang="en-US" sz="1750" dirty="0"/>
          </a:p>
        </p:txBody>
      </p:sp>
      <p:sp>
        <p:nvSpPr>
          <p:cNvPr id="14" name="Text 12"/>
          <p:cNvSpPr/>
          <p:nvPr/>
        </p:nvSpPr>
        <p:spPr>
          <a:xfrm>
            <a:off x="5375791" y="2990374"/>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15" name="Text 13"/>
          <p:cNvSpPr/>
          <p:nvPr/>
        </p:nvSpPr>
        <p:spPr>
          <a:xfrm>
            <a:off x="7547372" y="2990374"/>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16" name="Text 14"/>
          <p:cNvSpPr/>
          <p:nvPr/>
        </p:nvSpPr>
        <p:spPr>
          <a:xfrm>
            <a:off x="9718953" y="2990374"/>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17" name="Text 15"/>
          <p:cNvSpPr/>
          <p:nvPr/>
        </p:nvSpPr>
        <p:spPr>
          <a:xfrm>
            <a:off x="11890534" y="2990374"/>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18" name="Shape 16"/>
          <p:cNvSpPr/>
          <p:nvPr/>
        </p:nvSpPr>
        <p:spPr>
          <a:xfrm>
            <a:off x="801410" y="3859887"/>
            <a:ext cx="13030081" cy="1013222"/>
          </a:xfrm>
          <a:prstGeom prst="rect">
            <a:avLst/>
          </a:prstGeom>
          <a:solidFill>
            <a:srgbClr val="FFFFFF">
              <a:alpha val="4000"/>
            </a:srgbClr>
          </a:solidFill>
          <a:ln/>
        </p:spPr>
      </p:sp>
      <p:sp>
        <p:nvSpPr>
          <p:cNvPr id="19" name="Text 17"/>
          <p:cNvSpPr/>
          <p:nvPr/>
        </p:nvSpPr>
        <p:spPr>
          <a:xfrm>
            <a:off x="1028819" y="4003596"/>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Sensibilidad (Recall)</a:t>
            </a:r>
            <a:endParaRPr lang="en-US" sz="1750" dirty="0"/>
          </a:p>
        </p:txBody>
      </p:sp>
      <p:sp>
        <p:nvSpPr>
          <p:cNvPr id="20" name="Text 18"/>
          <p:cNvSpPr/>
          <p:nvPr/>
        </p:nvSpPr>
        <p:spPr>
          <a:xfrm>
            <a:off x="3204210" y="4003596"/>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0.87</a:t>
            </a:r>
            <a:endParaRPr lang="en-US" sz="1750" dirty="0"/>
          </a:p>
        </p:txBody>
      </p:sp>
      <p:sp>
        <p:nvSpPr>
          <p:cNvPr id="21" name="Text 19"/>
          <p:cNvSpPr/>
          <p:nvPr/>
        </p:nvSpPr>
        <p:spPr>
          <a:xfrm>
            <a:off x="5375791" y="4003596"/>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0.81</a:t>
            </a:r>
            <a:endParaRPr lang="en-US" sz="1750" dirty="0"/>
          </a:p>
        </p:txBody>
      </p:sp>
      <p:sp>
        <p:nvSpPr>
          <p:cNvPr id="22" name="Text 20"/>
          <p:cNvSpPr/>
          <p:nvPr/>
        </p:nvSpPr>
        <p:spPr>
          <a:xfrm>
            <a:off x="7547372" y="4003596"/>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23" name="Text 21"/>
          <p:cNvSpPr/>
          <p:nvPr/>
        </p:nvSpPr>
        <p:spPr>
          <a:xfrm>
            <a:off x="9718953" y="4003596"/>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24" name="Text 22"/>
          <p:cNvSpPr/>
          <p:nvPr/>
        </p:nvSpPr>
        <p:spPr>
          <a:xfrm>
            <a:off x="11890534" y="4003596"/>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25" name="Shape 23"/>
          <p:cNvSpPr/>
          <p:nvPr/>
        </p:nvSpPr>
        <p:spPr>
          <a:xfrm>
            <a:off x="801410" y="4873109"/>
            <a:ext cx="13030081" cy="650319"/>
          </a:xfrm>
          <a:prstGeom prst="rect">
            <a:avLst/>
          </a:prstGeom>
          <a:solidFill>
            <a:srgbClr val="000000">
              <a:alpha val="4000"/>
            </a:srgbClr>
          </a:solidFill>
          <a:ln/>
        </p:spPr>
      </p:sp>
      <p:sp>
        <p:nvSpPr>
          <p:cNvPr id="26" name="Text 24"/>
          <p:cNvSpPr/>
          <p:nvPr/>
        </p:nvSpPr>
        <p:spPr>
          <a:xfrm>
            <a:off x="1028819" y="5016818"/>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F1-Score</a:t>
            </a:r>
            <a:endParaRPr lang="en-US" sz="1750" dirty="0"/>
          </a:p>
        </p:txBody>
      </p:sp>
      <p:sp>
        <p:nvSpPr>
          <p:cNvPr id="27" name="Text 25"/>
          <p:cNvSpPr/>
          <p:nvPr/>
        </p:nvSpPr>
        <p:spPr>
          <a:xfrm>
            <a:off x="3204210" y="5016818"/>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0.85</a:t>
            </a:r>
            <a:endParaRPr lang="en-US" sz="1750" dirty="0"/>
          </a:p>
        </p:txBody>
      </p:sp>
      <p:sp>
        <p:nvSpPr>
          <p:cNvPr id="28" name="Text 26"/>
          <p:cNvSpPr/>
          <p:nvPr/>
        </p:nvSpPr>
        <p:spPr>
          <a:xfrm>
            <a:off x="5375791" y="5016818"/>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29" name="Text 27"/>
          <p:cNvSpPr/>
          <p:nvPr/>
        </p:nvSpPr>
        <p:spPr>
          <a:xfrm>
            <a:off x="7547372" y="5016818"/>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30" name="Text 28"/>
          <p:cNvSpPr/>
          <p:nvPr/>
        </p:nvSpPr>
        <p:spPr>
          <a:xfrm>
            <a:off x="9718953" y="5016818"/>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31" name="Text 29"/>
          <p:cNvSpPr/>
          <p:nvPr/>
        </p:nvSpPr>
        <p:spPr>
          <a:xfrm>
            <a:off x="11890534" y="5016818"/>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2" name="Shape 30"/>
          <p:cNvSpPr/>
          <p:nvPr/>
        </p:nvSpPr>
        <p:spPr>
          <a:xfrm>
            <a:off x="801410" y="5523428"/>
            <a:ext cx="13030081" cy="1013222"/>
          </a:xfrm>
          <a:prstGeom prst="rect">
            <a:avLst/>
          </a:prstGeom>
          <a:solidFill>
            <a:srgbClr val="FFFFFF">
              <a:alpha val="4000"/>
            </a:srgbClr>
          </a:solidFill>
          <a:ln/>
        </p:spPr>
      </p:sp>
      <p:sp>
        <p:nvSpPr>
          <p:cNvPr id="33" name="Text 31"/>
          <p:cNvSpPr/>
          <p:nvPr/>
        </p:nvSpPr>
        <p:spPr>
          <a:xfrm>
            <a:off x="1028819" y="5667137"/>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Exactitud (Accuracy)</a:t>
            </a:r>
            <a:endParaRPr lang="en-US" sz="1750" dirty="0"/>
          </a:p>
        </p:txBody>
      </p:sp>
      <p:sp>
        <p:nvSpPr>
          <p:cNvPr id="34" name="Text 32"/>
          <p:cNvSpPr/>
          <p:nvPr/>
        </p:nvSpPr>
        <p:spPr>
          <a:xfrm>
            <a:off x="3204210"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5" name="Text 33"/>
          <p:cNvSpPr/>
          <p:nvPr/>
        </p:nvSpPr>
        <p:spPr>
          <a:xfrm>
            <a:off x="5375791"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6" name="Text 34"/>
          <p:cNvSpPr/>
          <p:nvPr/>
        </p:nvSpPr>
        <p:spPr>
          <a:xfrm>
            <a:off x="7547372"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7" name="Text 35"/>
          <p:cNvSpPr/>
          <p:nvPr/>
        </p:nvSpPr>
        <p:spPr>
          <a:xfrm>
            <a:off x="9718953" y="5667137"/>
            <a:ext cx="171033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38" name="Text 36"/>
          <p:cNvSpPr/>
          <p:nvPr/>
        </p:nvSpPr>
        <p:spPr>
          <a:xfrm>
            <a:off x="11890534" y="5667137"/>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9" name="Shape 37"/>
          <p:cNvSpPr/>
          <p:nvPr/>
        </p:nvSpPr>
        <p:spPr>
          <a:xfrm>
            <a:off x="801410" y="6536650"/>
            <a:ext cx="13030081" cy="650319"/>
          </a:xfrm>
          <a:prstGeom prst="rect">
            <a:avLst/>
          </a:prstGeom>
          <a:solidFill>
            <a:srgbClr val="000000">
              <a:alpha val="4000"/>
            </a:srgbClr>
          </a:solidFill>
          <a:ln/>
        </p:spPr>
      </p:sp>
      <p:sp>
        <p:nvSpPr>
          <p:cNvPr id="40" name="Text 38"/>
          <p:cNvSpPr/>
          <p:nvPr/>
        </p:nvSpPr>
        <p:spPr>
          <a:xfrm>
            <a:off x="1028819" y="6680359"/>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AUC</a:t>
            </a:r>
            <a:endParaRPr lang="en-US" sz="1750" dirty="0"/>
          </a:p>
        </p:txBody>
      </p:sp>
      <p:sp>
        <p:nvSpPr>
          <p:cNvPr id="41" name="Text 39"/>
          <p:cNvSpPr/>
          <p:nvPr/>
        </p:nvSpPr>
        <p:spPr>
          <a:xfrm>
            <a:off x="3204210"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2" name="Text 40"/>
          <p:cNvSpPr/>
          <p:nvPr/>
        </p:nvSpPr>
        <p:spPr>
          <a:xfrm>
            <a:off x="5375791"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3" name="Text 41"/>
          <p:cNvSpPr/>
          <p:nvPr/>
        </p:nvSpPr>
        <p:spPr>
          <a:xfrm>
            <a:off x="7547372"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4" name="Text 42"/>
          <p:cNvSpPr/>
          <p:nvPr/>
        </p:nvSpPr>
        <p:spPr>
          <a:xfrm>
            <a:off x="9718953"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5" name="Text 43"/>
          <p:cNvSpPr/>
          <p:nvPr/>
        </p:nvSpPr>
        <p:spPr>
          <a:xfrm>
            <a:off x="11890534" y="6680359"/>
            <a:ext cx="171414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0.92</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034891"/>
            <a:ext cx="9922073"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Métricas Modelo Árboles de decisión</a:t>
            </a:r>
            <a:endParaRPr lang="en-US" sz="4450" dirty="0"/>
          </a:p>
        </p:txBody>
      </p:sp>
      <p:sp>
        <p:nvSpPr>
          <p:cNvPr id="3" name="Shape 1"/>
          <p:cNvSpPr/>
          <p:nvPr/>
        </p:nvSpPr>
        <p:spPr>
          <a:xfrm>
            <a:off x="793790" y="2197298"/>
            <a:ext cx="13042821" cy="4997291"/>
          </a:xfrm>
          <a:prstGeom prst="roundRect">
            <a:avLst>
              <a:gd name="adj" fmla="val 681"/>
            </a:avLst>
          </a:prstGeom>
          <a:noFill/>
          <a:ln w="7620">
            <a:solidFill>
              <a:srgbClr val="FFFFFF">
                <a:alpha val="24000"/>
              </a:srgbClr>
            </a:solidFill>
            <a:prstDash val="solid"/>
          </a:ln>
        </p:spPr>
      </p:sp>
      <p:sp>
        <p:nvSpPr>
          <p:cNvPr id="4" name="Shape 2"/>
          <p:cNvSpPr/>
          <p:nvPr/>
        </p:nvSpPr>
        <p:spPr>
          <a:xfrm>
            <a:off x="801410" y="2204918"/>
            <a:ext cx="13030081" cy="641747"/>
          </a:xfrm>
          <a:prstGeom prst="rect">
            <a:avLst/>
          </a:prstGeom>
          <a:solidFill>
            <a:srgbClr val="FFFFFF">
              <a:alpha val="4000"/>
            </a:srgbClr>
          </a:solidFill>
          <a:ln/>
        </p:spPr>
      </p:sp>
      <p:sp>
        <p:nvSpPr>
          <p:cNvPr id="5" name="Text 3"/>
          <p:cNvSpPr/>
          <p:nvPr/>
        </p:nvSpPr>
        <p:spPr>
          <a:xfrm>
            <a:off x="1028819" y="2348627"/>
            <a:ext cx="171414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Métrica</a:t>
            </a:r>
            <a:endParaRPr lang="en-US" sz="2200" dirty="0"/>
          </a:p>
        </p:txBody>
      </p:sp>
      <p:sp>
        <p:nvSpPr>
          <p:cNvPr id="6" name="Text 4"/>
          <p:cNvSpPr/>
          <p:nvPr/>
        </p:nvSpPr>
        <p:spPr>
          <a:xfrm>
            <a:off x="3204210"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0</a:t>
            </a:r>
            <a:endParaRPr lang="en-US" sz="2200" dirty="0"/>
          </a:p>
        </p:txBody>
      </p:sp>
      <p:sp>
        <p:nvSpPr>
          <p:cNvPr id="7" name="Text 5"/>
          <p:cNvSpPr/>
          <p:nvPr/>
        </p:nvSpPr>
        <p:spPr>
          <a:xfrm>
            <a:off x="5375791"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1</a:t>
            </a:r>
            <a:endParaRPr lang="en-US" sz="2200" dirty="0"/>
          </a:p>
        </p:txBody>
      </p:sp>
      <p:sp>
        <p:nvSpPr>
          <p:cNvPr id="8" name="Text 6"/>
          <p:cNvSpPr/>
          <p:nvPr/>
        </p:nvSpPr>
        <p:spPr>
          <a:xfrm>
            <a:off x="7547372"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Macro Avg</a:t>
            </a:r>
            <a:endParaRPr lang="en-US" sz="2200" dirty="0"/>
          </a:p>
        </p:txBody>
      </p:sp>
      <p:sp>
        <p:nvSpPr>
          <p:cNvPr id="9" name="Text 7"/>
          <p:cNvSpPr/>
          <p:nvPr/>
        </p:nvSpPr>
        <p:spPr>
          <a:xfrm>
            <a:off x="9718953"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Weighted Avg</a:t>
            </a:r>
            <a:endParaRPr lang="en-US" sz="2200" dirty="0"/>
          </a:p>
        </p:txBody>
      </p:sp>
      <p:sp>
        <p:nvSpPr>
          <p:cNvPr id="10" name="Text 8"/>
          <p:cNvSpPr/>
          <p:nvPr/>
        </p:nvSpPr>
        <p:spPr>
          <a:xfrm>
            <a:off x="11890534" y="2348627"/>
            <a:ext cx="1714143" cy="354330"/>
          </a:xfrm>
          <a:prstGeom prst="rect">
            <a:avLst/>
          </a:prstGeom>
          <a:noFill/>
          <a:ln/>
        </p:spPr>
        <p:txBody>
          <a:bodyPr wrap="none" lIns="0" tIns="0" rIns="0" bIns="0" rtlCol="0" anchor="t"/>
          <a:lstStyle/>
          <a:p>
            <a:pPr algn="ct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AUC</a:t>
            </a:r>
            <a:endParaRPr lang="en-US" sz="2200" dirty="0"/>
          </a:p>
        </p:txBody>
      </p:sp>
      <p:sp>
        <p:nvSpPr>
          <p:cNvPr id="11" name="Shape 9"/>
          <p:cNvSpPr/>
          <p:nvPr/>
        </p:nvSpPr>
        <p:spPr>
          <a:xfrm>
            <a:off x="801410" y="2846665"/>
            <a:ext cx="13030081" cy="1013222"/>
          </a:xfrm>
          <a:prstGeom prst="rect">
            <a:avLst/>
          </a:prstGeom>
          <a:solidFill>
            <a:srgbClr val="000000">
              <a:alpha val="4000"/>
            </a:srgbClr>
          </a:solidFill>
          <a:ln/>
        </p:spPr>
      </p:sp>
      <p:sp>
        <p:nvSpPr>
          <p:cNvPr id="12" name="Text 10"/>
          <p:cNvSpPr/>
          <p:nvPr/>
        </p:nvSpPr>
        <p:spPr>
          <a:xfrm>
            <a:off x="1028819" y="2990374"/>
            <a:ext cx="1714143" cy="725805"/>
          </a:xfrm>
          <a:prstGeom prst="rect">
            <a:avLst/>
          </a:prstGeom>
          <a:noFill/>
          <a:ln/>
        </p:spPr>
        <p:txBody>
          <a:bodyPr wrap="square" lIns="0" tIns="0" rIns="0" bIns="0" rtlCol="0" anchor="t"/>
          <a:lstStyle/>
          <a:p>
            <a:pPr algn="ct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Precisión (Precision)</a:t>
            </a:r>
            <a:endParaRPr lang="en-US" sz="1750" dirty="0"/>
          </a:p>
        </p:txBody>
      </p:sp>
      <p:sp>
        <p:nvSpPr>
          <p:cNvPr id="13" name="Text 11"/>
          <p:cNvSpPr/>
          <p:nvPr/>
        </p:nvSpPr>
        <p:spPr>
          <a:xfrm>
            <a:off x="3204210"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0.80</a:t>
            </a:r>
            <a:endParaRPr lang="en-US" sz="1750" dirty="0"/>
          </a:p>
        </p:txBody>
      </p:sp>
      <p:sp>
        <p:nvSpPr>
          <p:cNvPr id="14" name="Text 12"/>
          <p:cNvSpPr/>
          <p:nvPr/>
        </p:nvSpPr>
        <p:spPr>
          <a:xfrm>
            <a:off x="5375791"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0.78</a:t>
            </a:r>
            <a:endParaRPr lang="en-US" sz="1750" dirty="0"/>
          </a:p>
        </p:txBody>
      </p:sp>
      <p:sp>
        <p:nvSpPr>
          <p:cNvPr id="15" name="Text 13"/>
          <p:cNvSpPr/>
          <p:nvPr/>
        </p:nvSpPr>
        <p:spPr>
          <a:xfrm>
            <a:off x="7547372"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16" name="Text 14"/>
          <p:cNvSpPr/>
          <p:nvPr/>
        </p:nvSpPr>
        <p:spPr>
          <a:xfrm>
            <a:off x="9718953"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17" name="Text 15"/>
          <p:cNvSpPr/>
          <p:nvPr/>
        </p:nvSpPr>
        <p:spPr>
          <a:xfrm>
            <a:off x="11890534" y="2990374"/>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18" name="Shape 16"/>
          <p:cNvSpPr/>
          <p:nvPr/>
        </p:nvSpPr>
        <p:spPr>
          <a:xfrm>
            <a:off x="801410" y="3859887"/>
            <a:ext cx="13030081" cy="1013222"/>
          </a:xfrm>
          <a:prstGeom prst="rect">
            <a:avLst/>
          </a:prstGeom>
          <a:solidFill>
            <a:srgbClr val="FFFFFF">
              <a:alpha val="4000"/>
            </a:srgbClr>
          </a:solidFill>
          <a:ln/>
        </p:spPr>
      </p:sp>
      <p:sp>
        <p:nvSpPr>
          <p:cNvPr id="19" name="Text 17"/>
          <p:cNvSpPr/>
          <p:nvPr/>
        </p:nvSpPr>
        <p:spPr>
          <a:xfrm>
            <a:off x="1028819" y="4003596"/>
            <a:ext cx="1714143" cy="725805"/>
          </a:xfrm>
          <a:prstGeom prst="rect">
            <a:avLst/>
          </a:prstGeom>
          <a:noFill/>
          <a:ln/>
        </p:spPr>
        <p:txBody>
          <a:bodyPr wrap="square" lIns="0" tIns="0" rIns="0" bIns="0" rtlCol="0" anchor="t"/>
          <a:lstStyle/>
          <a:p>
            <a:pPr algn="ct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Sensibilidad (Recall)</a:t>
            </a:r>
            <a:endParaRPr lang="en-US" sz="1750" dirty="0"/>
          </a:p>
        </p:txBody>
      </p:sp>
      <p:sp>
        <p:nvSpPr>
          <p:cNvPr id="20" name="Text 18"/>
          <p:cNvSpPr/>
          <p:nvPr/>
        </p:nvSpPr>
        <p:spPr>
          <a:xfrm>
            <a:off x="3204210"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21" name="Text 19"/>
          <p:cNvSpPr/>
          <p:nvPr/>
        </p:nvSpPr>
        <p:spPr>
          <a:xfrm>
            <a:off x="5375791"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22" name="Text 20"/>
          <p:cNvSpPr/>
          <p:nvPr/>
        </p:nvSpPr>
        <p:spPr>
          <a:xfrm>
            <a:off x="7547372"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23" name="Text 21"/>
          <p:cNvSpPr/>
          <p:nvPr/>
        </p:nvSpPr>
        <p:spPr>
          <a:xfrm>
            <a:off x="9718953"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24" name="Text 22"/>
          <p:cNvSpPr/>
          <p:nvPr/>
        </p:nvSpPr>
        <p:spPr>
          <a:xfrm>
            <a:off x="11890534" y="4003596"/>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25" name="Shape 23"/>
          <p:cNvSpPr/>
          <p:nvPr/>
        </p:nvSpPr>
        <p:spPr>
          <a:xfrm>
            <a:off x="801410" y="4873109"/>
            <a:ext cx="13030081" cy="650319"/>
          </a:xfrm>
          <a:prstGeom prst="rect">
            <a:avLst/>
          </a:prstGeom>
          <a:solidFill>
            <a:srgbClr val="000000">
              <a:alpha val="4000"/>
            </a:srgbClr>
          </a:solidFill>
          <a:ln/>
        </p:spPr>
      </p:sp>
      <p:sp>
        <p:nvSpPr>
          <p:cNvPr id="26" name="Text 24"/>
          <p:cNvSpPr/>
          <p:nvPr/>
        </p:nvSpPr>
        <p:spPr>
          <a:xfrm>
            <a:off x="1028819" y="5016818"/>
            <a:ext cx="1714143" cy="362903"/>
          </a:xfrm>
          <a:prstGeom prst="rect">
            <a:avLst/>
          </a:prstGeom>
          <a:noFill/>
          <a:ln/>
        </p:spPr>
        <p:txBody>
          <a:bodyPr wrap="none" lIns="0" tIns="0" rIns="0" bIns="0" rtlCol="0" anchor="t"/>
          <a:lstStyle/>
          <a:p>
            <a:pPr algn="ct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F1-Score</a:t>
            </a:r>
            <a:endParaRPr lang="en-US" sz="1750" dirty="0"/>
          </a:p>
        </p:txBody>
      </p:sp>
      <p:sp>
        <p:nvSpPr>
          <p:cNvPr id="27" name="Text 25"/>
          <p:cNvSpPr/>
          <p:nvPr/>
        </p:nvSpPr>
        <p:spPr>
          <a:xfrm>
            <a:off x="3204210"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0.80</a:t>
            </a:r>
            <a:endParaRPr lang="en-US" sz="1750" dirty="0"/>
          </a:p>
        </p:txBody>
      </p:sp>
      <p:sp>
        <p:nvSpPr>
          <p:cNvPr id="28" name="Text 26"/>
          <p:cNvSpPr/>
          <p:nvPr/>
        </p:nvSpPr>
        <p:spPr>
          <a:xfrm>
            <a:off x="5375791"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29" name="Text 27"/>
          <p:cNvSpPr/>
          <p:nvPr/>
        </p:nvSpPr>
        <p:spPr>
          <a:xfrm>
            <a:off x="7547372"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30" name="Text 28"/>
          <p:cNvSpPr/>
          <p:nvPr/>
        </p:nvSpPr>
        <p:spPr>
          <a:xfrm>
            <a:off x="9718953"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31" name="Text 29"/>
          <p:cNvSpPr/>
          <p:nvPr/>
        </p:nvSpPr>
        <p:spPr>
          <a:xfrm>
            <a:off x="11890534" y="5016818"/>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2" name="Shape 30"/>
          <p:cNvSpPr/>
          <p:nvPr/>
        </p:nvSpPr>
        <p:spPr>
          <a:xfrm>
            <a:off x="801410" y="5523428"/>
            <a:ext cx="13030081" cy="1013222"/>
          </a:xfrm>
          <a:prstGeom prst="rect">
            <a:avLst/>
          </a:prstGeom>
          <a:solidFill>
            <a:srgbClr val="FFFFFF">
              <a:alpha val="4000"/>
            </a:srgbClr>
          </a:solidFill>
          <a:ln/>
        </p:spPr>
      </p:sp>
      <p:sp>
        <p:nvSpPr>
          <p:cNvPr id="33" name="Text 31"/>
          <p:cNvSpPr/>
          <p:nvPr/>
        </p:nvSpPr>
        <p:spPr>
          <a:xfrm>
            <a:off x="1028819" y="5667137"/>
            <a:ext cx="1714143" cy="725805"/>
          </a:xfrm>
          <a:prstGeom prst="rect">
            <a:avLst/>
          </a:prstGeom>
          <a:noFill/>
          <a:ln/>
        </p:spPr>
        <p:txBody>
          <a:bodyPr wrap="square" lIns="0" tIns="0" rIns="0" bIns="0" rtlCol="0" anchor="t"/>
          <a:lstStyle/>
          <a:p>
            <a:pPr algn="ct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Exactitud (Accuracy)</a:t>
            </a:r>
            <a:endParaRPr lang="en-US" sz="1750" dirty="0"/>
          </a:p>
        </p:txBody>
      </p:sp>
      <p:sp>
        <p:nvSpPr>
          <p:cNvPr id="34" name="Text 32"/>
          <p:cNvSpPr/>
          <p:nvPr/>
        </p:nvSpPr>
        <p:spPr>
          <a:xfrm>
            <a:off x="3204210"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5" name="Text 33"/>
          <p:cNvSpPr/>
          <p:nvPr/>
        </p:nvSpPr>
        <p:spPr>
          <a:xfrm>
            <a:off x="5375791"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6" name="Text 34"/>
          <p:cNvSpPr/>
          <p:nvPr/>
        </p:nvSpPr>
        <p:spPr>
          <a:xfrm>
            <a:off x="7547372"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7" name="Text 35"/>
          <p:cNvSpPr/>
          <p:nvPr/>
        </p:nvSpPr>
        <p:spPr>
          <a:xfrm>
            <a:off x="9718953"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0.79</a:t>
            </a:r>
            <a:endParaRPr lang="en-US" sz="1750" dirty="0"/>
          </a:p>
        </p:txBody>
      </p:sp>
      <p:sp>
        <p:nvSpPr>
          <p:cNvPr id="38" name="Text 36"/>
          <p:cNvSpPr/>
          <p:nvPr/>
        </p:nvSpPr>
        <p:spPr>
          <a:xfrm>
            <a:off x="11890534" y="5667137"/>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9" name="Shape 37"/>
          <p:cNvSpPr/>
          <p:nvPr/>
        </p:nvSpPr>
        <p:spPr>
          <a:xfrm>
            <a:off x="801410" y="6536650"/>
            <a:ext cx="13030081" cy="650319"/>
          </a:xfrm>
          <a:prstGeom prst="rect">
            <a:avLst/>
          </a:prstGeom>
          <a:solidFill>
            <a:srgbClr val="000000">
              <a:alpha val="4000"/>
            </a:srgbClr>
          </a:solidFill>
          <a:ln/>
        </p:spPr>
      </p:sp>
      <p:sp>
        <p:nvSpPr>
          <p:cNvPr id="40" name="Text 38"/>
          <p:cNvSpPr/>
          <p:nvPr/>
        </p:nvSpPr>
        <p:spPr>
          <a:xfrm>
            <a:off x="1028819" y="6680359"/>
            <a:ext cx="1714143" cy="362903"/>
          </a:xfrm>
          <a:prstGeom prst="rect">
            <a:avLst/>
          </a:prstGeom>
          <a:noFill/>
          <a:ln/>
        </p:spPr>
        <p:txBody>
          <a:bodyPr wrap="none" lIns="0" tIns="0" rIns="0" bIns="0" rtlCol="0" anchor="t"/>
          <a:lstStyle/>
          <a:p>
            <a:pPr algn="ct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AUC</a:t>
            </a:r>
            <a:endParaRPr lang="en-US" sz="1750" dirty="0"/>
          </a:p>
        </p:txBody>
      </p:sp>
      <p:sp>
        <p:nvSpPr>
          <p:cNvPr id="41" name="Text 39"/>
          <p:cNvSpPr/>
          <p:nvPr/>
        </p:nvSpPr>
        <p:spPr>
          <a:xfrm>
            <a:off x="3204210"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2" name="Text 40"/>
          <p:cNvSpPr/>
          <p:nvPr/>
        </p:nvSpPr>
        <p:spPr>
          <a:xfrm>
            <a:off x="5375791"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3" name="Text 41"/>
          <p:cNvSpPr/>
          <p:nvPr/>
        </p:nvSpPr>
        <p:spPr>
          <a:xfrm>
            <a:off x="7547372"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4" name="Text 42"/>
          <p:cNvSpPr/>
          <p:nvPr/>
        </p:nvSpPr>
        <p:spPr>
          <a:xfrm>
            <a:off x="9718953"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5" name="Text 43"/>
          <p:cNvSpPr/>
          <p:nvPr/>
        </p:nvSpPr>
        <p:spPr>
          <a:xfrm>
            <a:off x="11890534" y="6680359"/>
            <a:ext cx="171414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0.92</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034891"/>
            <a:ext cx="8221147"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Métricas Modelo Random Forest</a:t>
            </a:r>
            <a:endParaRPr lang="en-US" sz="4450" dirty="0"/>
          </a:p>
        </p:txBody>
      </p:sp>
      <p:sp>
        <p:nvSpPr>
          <p:cNvPr id="3" name="Shape 1"/>
          <p:cNvSpPr/>
          <p:nvPr/>
        </p:nvSpPr>
        <p:spPr>
          <a:xfrm>
            <a:off x="793790" y="2197298"/>
            <a:ext cx="13042821" cy="4997291"/>
          </a:xfrm>
          <a:prstGeom prst="roundRect">
            <a:avLst>
              <a:gd name="adj" fmla="val 681"/>
            </a:avLst>
          </a:prstGeom>
          <a:noFill/>
          <a:ln w="7620">
            <a:solidFill>
              <a:srgbClr val="FFFFFF">
                <a:alpha val="24000"/>
              </a:srgbClr>
            </a:solidFill>
            <a:prstDash val="solid"/>
          </a:ln>
        </p:spPr>
      </p:sp>
      <p:sp>
        <p:nvSpPr>
          <p:cNvPr id="4" name="Shape 2"/>
          <p:cNvSpPr/>
          <p:nvPr/>
        </p:nvSpPr>
        <p:spPr>
          <a:xfrm>
            <a:off x="801410" y="2204918"/>
            <a:ext cx="13030081" cy="641747"/>
          </a:xfrm>
          <a:prstGeom prst="rect">
            <a:avLst/>
          </a:prstGeom>
          <a:solidFill>
            <a:srgbClr val="FFFFFF">
              <a:alpha val="4000"/>
            </a:srgbClr>
          </a:solidFill>
          <a:ln/>
        </p:spPr>
      </p:sp>
      <p:sp>
        <p:nvSpPr>
          <p:cNvPr id="5" name="Text 3"/>
          <p:cNvSpPr/>
          <p:nvPr/>
        </p:nvSpPr>
        <p:spPr>
          <a:xfrm>
            <a:off x="1028819" y="2348627"/>
            <a:ext cx="171414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Métrica</a:t>
            </a:r>
            <a:endParaRPr lang="en-US" sz="2200" dirty="0"/>
          </a:p>
        </p:txBody>
      </p:sp>
      <p:sp>
        <p:nvSpPr>
          <p:cNvPr id="6" name="Text 4"/>
          <p:cNvSpPr/>
          <p:nvPr/>
        </p:nvSpPr>
        <p:spPr>
          <a:xfrm>
            <a:off x="3204210"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0</a:t>
            </a:r>
            <a:endParaRPr lang="en-US" sz="2200" dirty="0"/>
          </a:p>
        </p:txBody>
      </p:sp>
      <p:sp>
        <p:nvSpPr>
          <p:cNvPr id="7" name="Text 5"/>
          <p:cNvSpPr/>
          <p:nvPr/>
        </p:nvSpPr>
        <p:spPr>
          <a:xfrm>
            <a:off x="5375791"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Clase 1</a:t>
            </a:r>
            <a:endParaRPr lang="en-US" sz="2200" dirty="0"/>
          </a:p>
        </p:txBody>
      </p:sp>
      <p:sp>
        <p:nvSpPr>
          <p:cNvPr id="8" name="Text 6"/>
          <p:cNvSpPr/>
          <p:nvPr/>
        </p:nvSpPr>
        <p:spPr>
          <a:xfrm>
            <a:off x="7547372"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Macro Avg</a:t>
            </a:r>
            <a:endParaRPr lang="en-US" sz="2200" dirty="0"/>
          </a:p>
        </p:txBody>
      </p:sp>
      <p:sp>
        <p:nvSpPr>
          <p:cNvPr id="9" name="Text 7"/>
          <p:cNvSpPr/>
          <p:nvPr/>
        </p:nvSpPr>
        <p:spPr>
          <a:xfrm>
            <a:off x="9718953" y="2348627"/>
            <a:ext cx="1710333" cy="354330"/>
          </a:xfrm>
          <a:prstGeom prst="rect">
            <a:avLst/>
          </a:prstGeom>
          <a:noFill/>
          <a:ln/>
        </p:spPr>
        <p:txBody>
          <a:bodyPr wrap="none" lIns="0" tIns="0" rIns="0" bIns="0" rtlCol="0" anchor="t"/>
          <a:lstStyle/>
          <a:p>
            <a:pP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Weighted Avg</a:t>
            </a:r>
            <a:endParaRPr lang="en-US" sz="2200" dirty="0"/>
          </a:p>
        </p:txBody>
      </p:sp>
      <p:sp>
        <p:nvSpPr>
          <p:cNvPr id="10" name="Text 8"/>
          <p:cNvSpPr/>
          <p:nvPr/>
        </p:nvSpPr>
        <p:spPr>
          <a:xfrm>
            <a:off x="11890534" y="2348627"/>
            <a:ext cx="1714143" cy="354330"/>
          </a:xfrm>
          <a:prstGeom prst="rect">
            <a:avLst/>
          </a:prstGeom>
          <a:noFill/>
          <a:ln/>
        </p:spPr>
        <p:txBody>
          <a:bodyPr wrap="none" lIns="0" tIns="0" rIns="0" bIns="0" rtlCol="0" anchor="t"/>
          <a:lstStyle/>
          <a:p>
            <a:pPr algn="ctr"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AUC</a:t>
            </a:r>
            <a:endParaRPr lang="en-US" sz="2200" dirty="0"/>
          </a:p>
        </p:txBody>
      </p:sp>
      <p:sp>
        <p:nvSpPr>
          <p:cNvPr id="11" name="Shape 9"/>
          <p:cNvSpPr/>
          <p:nvPr/>
        </p:nvSpPr>
        <p:spPr>
          <a:xfrm>
            <a:off x="801410" y="2846665"/>
            <a:ext cx="13030081" cy="1013222"/>
          </a:xfrm>
          <a:prstGeom prst="rect">
            <a:avLst/>
          </a:prstGeom>
          <a:solidFill>
            <a:srgbClr val="000000">
              <a:alpha val="4000"/>
            </a:srgbClr>
          </a:solidFill>
          <a:ln/>
        </p:spPr>
      </p:sp>
      <p:sp>
        <p:nvSpPr>
          <p:cNvPr id="12" name="Text 10"/>
          <p:cNvSpPr/>
          <p:nvPr/>
        </p:nvSpPr>
        <p:spPr>
          <a:xfrm>
            <a:off x="1028819" y="2990374"/>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Precisión (Precision)</a:t>
            </a:r>
            <a:endParaRPr lang="en-US" sz="1750" dirty="0"/>
          </a:p>
        </p:txBody>
      </p:sp>
      <p:sp>
        <p:nvSpPr>
          <p:cNvPr id="13" name="Text 11"/>
          <p:cNvSpPr/>
          <p:nvPr/>
        </p:nvSpPr>
        <p:spPr>
          <a:xfrm>
            <a:off x="3204210"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0.85</a:t>
            </a:r>
            <a:endParaRPr lang="en-US" sz="1750" dirty="0"/>
          </a:p>
        </p:txBody>
      </p:sp>
      <p:sp>
        <p:nvSpPr>
          <p:cNvPr id="14" name="Text 12"/>
          <p:cNvSpPr/>
          <p:nvPr/>
        </p:nvSpPr>
        <p:spPr>
          <a:xfrm>
            <a:off x="5375791"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0.87</a:t>
            </a:r>
            <a:endParaRPr lang="en-US" sz="1750" dirty="0"/>
          </a:p>
        </p:txBody>
      </p:sp>
      <p:sp>
        <p:nvSpPr>
          <p:cNvPr id="15" name="Text 13"/>
          <p:cNvSpPr/>
          <p:nvPr/>
        </p:nvSpPr>
        <p:spPr>
          <a:xfrm>
            <a:off x="7547372"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16" name="Text 14"/>
          <p:cNvSpPr/>
          <p:nvPr/>
        </p:nvSpPr>
        <p:spPr>
          <a:xfrm>
            <a:off x="9718953" y="2990374"/>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17" name="Text 15"/>
          <p:cNvSpPr/>
          <p:nvPr/>
        </p:nvSpPr>
        <p:spPr>
          <a:xfrm>
            <a:off x="11890534" y="2990374"/>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18" name="Shape 16"/>
          <p:cNvSpPr/>
          <p:nvPr/>
        </p:nvSpPr>
        <p:spPr>
          <a:xfrm>
            <a:off x="801410" y="3859887"/>
            <a:ext cx="13030081" cy="1013222"/>
          </a:xfrm>
          <a:prstGeom prst="rect">
            <a:avLst/>
          </a:prstGeom>
          <a:solidFill>
            <a:srgbClr val="FFFFFF">
              <a:alpha val="4000"/>
            </a:srgbClr>
          </a:solidFill>
          <a:ln/>
        </p:spPr>
      </p:sp>
      <p:sp>
        <p:nvSpPr>
          <p:cNvPr id="19" name="Text 17"/>
          <p:cNvSpPr/>
          <p:nvPr/>
        </p:nvSpPr>
        <p:spPr>
          <a:xfrm>
            <a:off x="1028819" y="4003596"/>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Sensibilidad (Recall)</a:t>
            </a:r>
            <a:endParaRPr lang="en-US" sz="1750" dirty="0"/>
          </a:p>
        </p:txBody>
      </p:sp>
      <p:sp>
        <p:nvSpPr>
          <p:cNvPr id="20" name="Text 18"/>
          <p:cNvSpPr/>
          <p:nvPr/>
        </p:nvSpPr>
        <p:spPr>
          <a:xfrm>
            <a:off x="3204210"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0.88</a:t>
            </a:r>
            <a:endParaRPr lang="en-US" sz="1750" dirty="0"/>
          </a:p>
        </p:txBody>
      </p:sp>
      <p:sp>
        <p:nvSpPr>
          <p:cNvPr id="21" name="Text 19"/>
          <p:cNvSpPr/>
          <p:nvPr/>
        </p:nvSpPr>
        <p:spPr>
          <a:xfrm>
            <a:off x="5375791"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0.84</a:t>
            </a:r>
            <a:endParaRPr lang="en-US" sz="1750" dirty="0"/>
          </a:p>
        </p:txBody>
      </p:sp>
      <p:sp>
        <p:nvSpPr>
          <p:cNvPr id="22" name="Text 20"/>
          <p:cNvSpPr/>
          <p:nvPr/>
        </p:nvSpPr>
        <p:spPr>
          <a:xfrm>
            <a:off x="7547372"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23" name="Text 21"/>
          <p:cNvSpPr/>
          <p:nvPr/>
        </p:nvSpPr>
        <p:spPr>
          <a:xfrm>
            <a:off x="9718953" y="4003596"/>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24" name="Text 22"/>
          <p:cNvSpPr/>
          <p:nvPr/>
        </p:nvSpPr>
        <p:spPr>
          <a:xfrm>
            <a:off x="11890534" y="4003596"/>
            <a:ext cx="171414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25" name="Shape 23"/>
          <p:cNvSpPr/>
          <p:nvPr/>
        </p:nvSpPr>
        <p:spPr>
          <a:xfrm>
            <a:off x="801410" y="4873109"/>
            <a:ext cx="13030081" cy="650319"/>
          </a:xfrm>
          <a:prstGeom prst="rect">
            <a:avLst/>
          </a:prstGeom>
          <a:solidFill>
            <a:srgbClr val="000000">
              <a:alpha val="4000"/>
            </a:srgbClr>
          </a:solidFill>
          <a:ln/>
        </p:spPr>
      </p:sp>
      <p:sp>
        <p:nvSpPr>
          <p:cNvPr id="26" name="Text 24"/>
          <p:cNvSpPr/>
          <p:nvPr/>
        </p:nvSpPr>
        <p:spPr>
          <a:xfrm>
            <a:off x="1028819" y="5016818"/>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F1-Score</a:t>
            </a:r>
            <a:endParaRPr lang="en-US" sz="1750" dirty="0"/>
          </a:p>
        </p:txBody>
      </p:sp>
      <p:sp>
        <p:nvSpPr>
          <p:cNvPr id="27" name="Text 25"/>
          <p:cNvSpPr/>
          <p:nvPr/>
        </p:nvSpPr>
        <p:spPr>
          <a:xfrm>
            <a:off x="3204210"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28" name="Text 26"/>
          <p:cNvSpPr/>
          <p:nvPr/>
        </p:nvSpPr>
        <p:spPr>
          <a:xfrm>
            <a:off x="5375791"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0.85</a:t>
            </a:r>
            <a:endParaRPr lang="en-US" sz="1750" dirty="0"/>
          </a:p>
        </p:txBody>
      </p:sp>
      <p:sp>
        <p:nvSpPr>
          <p:cNvPr id="29" name="Text 27"/>
          <p:cNvSpPr/>
          <p:nvPr/>
        </p:nvSpPr>
        <p:spPr>
          <a:xfrm>
            <a:off x="7547372"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30" name="Text 28"/>
          <p:cNvSpPr/>
          <p:nvPr/>
        </p:nvSpPr>
        <p:spPr>
          <a:xfrm>
            <a:off x="9718953" y="5016818"/>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31" name="Text 29"/>
          <p:cNvSpPr/>
          <p:nvPr/>
        </p:nvSpPr>
        <p:spPr>
          <a:xfrm>
            <a:off x="11890534" y="5016818"/>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a:t>
            </a:r>
            <a:endParaRPr lang="en-US" sz="1750" dirty="0"/>
          </a:p>
        </p:txBody>
      </p:sp>
      <p:sp>
        <p:nvSpPr>
          <p:cNvPr id="32" name="Shape 30"/>
          <p:cNvSpPr/>
          <p:nvPr/>
        </p:nvSpPr>
        <p:spPr>
          <a:xfrm>
            <a:off x="801410" y="5523428"/>
            <a:ext cx="13030081" cy="1013222"/>
          </a:xfrm>
          <a:prstGeom prst="rect">
            <a:avLst/>
          </a:prstGeom>
          <a:solidFill>
            <a:srgbClr val="FFFFFF">
              <a:alpha val="4000"/>
            </a:srgbClr>
          </a:solidFill>
          <a:ln/>
        </p:spPr>
      </p:sp>
      <p:sp>
        <p:nvSpPr>
          <p:cNvPr id="33" name="Text 31"/>
          <p:cNvSpPr/>
          <p:nvPr/>
        </p:nvSpPr>
        <p:spPr>
          <a:xfrm>
            <a:off x="1028819" y="5667137"/>
            <a:ext cx="1714143" cy="725805"/>
          </a:xfrm>
          <a:prstGeom prst="rect">
            <a:avLst/>
          </a:prstGeom>
          <a:noFill/>
          <a:ln/>
        </p:spPr>
        <p:txBody>
          <a:bodyPr wrap="squar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Exactitud (Accuracy)</a:t>
            </a:r>
            <a:endParaRPr lang="en-US" sz="1750" dirty="0"/>
          </a:p>
        </p:txBody>
      </p:sp>
      <p:sp>
        <p:nvSpPr>
          <p:cNvPr id="34" name="Text 32"/>
          <p:cNvSpPr/>
          <p:nvPr/>
        </p:nvSpPr>
        <p:spPr>
          <a:xfrm>
            <a:off x="3204210"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5" name="Text 33"/>
          <p:cNvSpPr/>
          <p:nvPr/>
        </p:nvSpPr>
        <p:spPr>
          <a:xfrm>
            <a:off x="5375791"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6" name="Text 34"/>
          <p:cNvSpPr/>
          <p:nvPr/>
        </p:nvSpPr>
        <p:spPr>
          <a:xfrm>
            <a:off x="7547372"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37" name="Text 35"/>
          <p:cNvSpPr/>
          <p:nvPr/>
        </p:nvSpPr>
        <p:spPr>
          <a:xfrm>
            <a:off x="9718953" y="5667137"/>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0.86</a:t>
            </a:r>
            <a:endParaRPr lang="en-US" sz="1750" dirty="0"/>
          </a:p>
        </p:txBody>
      </p:sp>
      <p:sp>
        <p:nvSpPr>
          <p:cNvPr id="38" name="Text 36"/>
          <p:cNvSpPr/>
          <p:nvPr/>
        </p:nvSpPr>
        <p:spPr>
          <a:xfrm>
            <a:off x="11890534" y="5667137"/>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a:t>
            </a:r>
            <a:endParaRPr lang="en-US" sz="1750" dirty="0"/>
          </a:p>
        </p:txBody>
      </p:sp>
      <p:sp>
        <p:nvSpPr>
          <p:cNvPr id="39" name="Shape 37"/>
          <p:cNvSpPr/>
          <p:nvPr/>
        </p:nvSpPr>
        <p:spPr>
          <a:xfrm>
            <a:off x="801410" y="6536650"/>
            <a:ext cx="13030081" cy="650319"/>
          </a:xfrm>
          <a:prstGeom prst="rect">
            <a:avLst/>
          </a:prstGeom>
          <a:solidFill>
            <a:srgbClr val="000000">
              <a:alpha val="4000"/>
            </a:srgbClr>
          </a:solidFill>
          <a:ln/>
        </p:spPr>
      </p:sp>
      <p:sp>
        <p:nvSpPr>
          <p:cNvPr id="40" name="Text 38"/>
          <p:cNvSpPr/>
          <p:nvPr/>
        </p:nvSpPr>
        <p:spPr>
          <a:xfrm>
            <a:off x="1028819" y="6680359"/>
            <a:ext cx="1714143" cy="362903"/>
          </a:xfrm>
          <a:prstGeom prst="rect">
            <a:avLst/>
          </a:prstGeom>
          <a:noFill/>
          <a:ln/>
        </p:spPr>
        <p:txBody>
          <a:bodyPr wrap="none" lIns="0" tIns="0" rIns="0" bIns="0" rtlCol="0" anchor="t"/>
          <a:lstStyle/>
          <a:p>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AUC</a:t>
            </a:r>
            <a:endParaRPr lang="en-US" sz="1750" dirty="0"/>
          </a:p>
        </p:txBody>
      </p:sp>
      <p:sp>
        <p:nvSpPr>
          <p:cNvPr id="41" name="Text 39"/>
          <p:cNvSpPr/>
          <p:nvPr/>
        </p:nvSpPr>
        <p:spPr>
          <a:xfrm>
            <a:off x="3204210"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2" name="Text 40"/>
          <p:cNvSpPr/>
          <p:nvPr/>
        </p:nvSpPr>
        <p:spPr>
          <a:xfrm>
            <a:off x="5375791"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3" name="Text 41"/>
          <p:cNvSpPr/>
          <p:nvPr/>
        </p:nvSpPr>
        <p:spPr>
          <a:xfrm>
            <a:off x="7547372"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4" name="Text 42"/>
          <p:cNvSpPr/>
          <p:nvPr/>
        </p:nvSpPr>
        <p:spPr>
          <a:xfrm>
            <a:off x="9718953" y="6680359"/>
            <a:ext cx="1710333" cy="362903"/>
          </a:xfrm>
          <a:prstGeom prst="rect">
            <a:avLst/>
          </a:prstGeom>
          <a:noFill/>
          <a:ln/>
        </p:spPr>
        <p:txBody>
          <a:bodyPr wrap="non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t>
            </a:r>
            <a:endParaRPr lang="en-US" sz="1750" dirty="0"/>
          </a:p>
        </p:txBody>
      </p:sp>
      <p:sp>
        <p:nvSpPr>
          <p:cNvPr id="45" name="Text 43"/>
          <p:cNvSpPr/>
          <p:nvPr/>
        </p:nvSpPr>
        <p:spPr>
          <a:xfrm>
            <a:off x="11890534" y="6680359"/>
            <a:ext cx="1714143" cy="362903"/>
          </a:xfrm>
          <a:prstGeom prst="rect">
            <a:avLst/>
          </a:prstGeom>
          <a:noFill/>
          <a:ln/>
        </p:spPr>
        <p:txBody>
          <a:bodyPr wrap="none" lIns="0" tIns="0" rIns="0" bIns="0" rtlCol="0" anchor="t"/>
          <a:lstStyle/>
          <a:p>
            <a:pPr algn="ct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0.93</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422327"/>
            <a:ext cx="6803708"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Análisis de las métricas</a:t>
            </a:r>
            <a:endParaRPr lang="en-US" sz="4450" dirty="0"/>
          </a:p>
        </p:txBody>
      </p:sp>
      <p:sp>
        <p:nvSpPr>
          <p:cNvPr id="4" name="Text 1"/>
          <p:cNvSpPr/>
          <p:nvPr/>
        </p:nvSpPr>
        <p:spPr>
          <a:xfrm>
            <a:off x="793790" y="3471267"/>
            <a:ext cx="7556421" cy="725805"/>
          </a:xfrm>
          <a:prstGeom prst="rect">
            <a:avLst/>
          </a:prstGeom>
          <a:noFill/>
          <a:ln/>
        </p:spPr>
        <p:txBody>
          <a:bodyPr wrap="square" lIns="0" tIns="0" rIns="0" bIns="0" rtlCol="0" anchor="t"/>
          <a:lstStyle/>
          <a:p>
            <a:pPr marL="342900" indent="-342900">
              <a:lnSpc>
                <a:spcPts val="2850"/>
              </a:lnSpc>
              <a:buSzPct val="100000"/>
              <a:buChar char="•"/>
            </a:pPr>
            <a:r>
              <a:rPr lang="en-US" sz="1750" b="1" dirty="0">
                <a:solidFill>
                  <a:srgbClr val="DAD1E6"/>
                </a:solidFill>
                <a:latin typeface="Fira Sans" pitchFamily="34" charset="0"/>
                <a:ea typeface="Fira Sans" pitchFamily="34" charset="-122"/>
                <a:cs typeface="Fira Sans" pitchFamily="34" charset="-120"/>
              </a:rPr>
              <a:t>Mejor modelo</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Random Forest</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(mayor exactitud y equilibrio entre clases).</a:t>
            </a:r>
            <a:endParaRPr lang="en-US" sz="1750" dirty="0"/>
          </a:p>
        </p:txBody>
      </p:sp>
      <p:sp>
        <p:nvSpPr>
          <p:cNvPr id="5" name="Text 2"/>
          <p:cNvSpPr/>
          <p:nvPr/>
        </p:nvSpPr>
        <p:spPr>
          <a:xfrm>
            <a:off x="793790" y="4276368"/>
            <a:ext cx="7556421" cy="725805"/>
          </a:xfrm>
          <a:prstGeom prst="rect">
            <a:avLst/>
          </a:prstGeom>
          <a:noFill/>
          <a:ln/>
        </p:spPr>
        <p:txBody>
          <a:bodyPr wrap="square" lIns="0" tIns="0" rIns="0" bIns="0" rtlCol="0" anchor="t"/>
          <a:lstStyle/>
          <a:p>
            <a:pPr marL="342900" indent="-342900">
              <a:lnSpc>
                <a:spcPts val="2850"/>
              </a:lnSpc>
              <a:buSzPct val="100000"/>
              <a:buChar char="•"/>
            </a:pPr>
            <a:r>
              <a:rPr lang="en-US" sz="1750" b="1" dirty="0">
                <a:solidFill>
                  <a:srgbClr val="DAD1E6"/>
                </a:solidFill>
                <a:latin typeface="Fira Sans" pitchFamily="34" charset="0"/>
                <a:ea typeface="Fira Sans" pitchFamily="34" charset="-122"/>
                <a:cs typeface="Fira Sans" pitchFamily="34" charset="-120"/>
              </a:rPr>
              <a:t>Alternativa</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Regresión Logística</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(buen desempeño y mayor interpretabilidad).</a:t>
            </a:r>
            <a:endParaRPr lang="en-US" sz="1750" dirty="0"/>
          </a:p>
        </p:txBody>
      </p:sp>
      <p:sp>
        <p:nvSpPr>
          <p:cNvPr id="6" name="Text 3"/>
          <p:cNvSpPr/>
          <p:nvPr/>
        </p:nvSpPr>
        <p:spPr>
          <a:xfrm>
            <a:off x="793790" y="5081468"/>
            <a:ext cx="7556421" cy="725805"/>
          </a:xfrm>
          <a:prstGeom prst="rect">
            <a:avLst/>
          </a:prstGeom>
          <a:noFill/>
          <a:ln/>
        </p:spPr>
        <p:txBody>
          <a:bodyPr wrap="square" lIns="0" tIns="0" rIns="0" bIns="0" rtlCol="0" anchor="t"/>
          <a:lstStyle/>
          <a:p>
            <a:pPr marL="342900" indent="-342900">
              <a:lnSpc>
                <a:spcPts val="2850"/>
              </a:lnSpc>
              <a:buSzPct val="100000"/>
              <a:buChar char="•"/>
            </a:pPr>
            <a:r>
              <a:rPr lang="en-US" sz="1750" b="1" dirty="0">
                <a:solidFill>
                  <a:srgbClr val="DAD1E6"/>
                </a:solidFill>
                <a:latin typeface="Fira Sans" pitchFamily="34" charset="0"/>
                <a:ea typeface="Fira Sans" pitchFamily="34" charset="-122"/>
                <a:cs typeface="Fira Sans" pitchFamily="34" charset="-120"/>
              </a:rPr>
              <a:t>No recomendado</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Árbol de decisión</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(métricas más bajas y propenso a sesgos).</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31789"/>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Elección de Modelo</a:t>
            </a:r>
            <a:endParaRPr lang="en-US" sz="4450" dirty="0"/>
          </a:p>
        </p:txBody>
      </p:sp>
      <p:sp>
        <p:nvSpPr>
          <p:cNvPr id="4" name="Text 1"/>
          <p:cNvSpPr/>
          <p:nvPr/>
        </p:nvSpPr>
        <p:spPr>
          <a:xfrm>
            <a:off x="793790" y="2980730"/>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Basado en el análisis anterior, se </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recomienda la implementación del Modelo de </a:t>
            </a:r>
            <a:pPr indent="0" marL="0">
              <a:lnSpc>
                <a:spcPts val="2850"/>
              </a:lnSpc>
              <a:buNone/>
            </a:pPr>
            <a:r>
              <a:rPr lang="en-US" sz="1750" b="1" i="1" dirty="0">
                <a:solidFill>
                  <a:srgbClr val="DAD1E6"/>
                </a:solidFill>
                <a:latin typeface="Fira Sans" pitchFamily="34" charset="0"/>
                <a:ea typeface="Fira Sans" pitchFamily="34" charset="-122"/>
                <a:cs typeface="Fira Sans" pitchFamily="34" charset="-120"/>
              </a:rPr>
              <a:t>Random Forest</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por las siguientes razones:</a:t>
            </a:r>
            <a:endParaRPr lang="en-US" sz="1750" dirty="0"/>
          </a:p>
        </p:txBody>
      </p:sp>
      <p:sp>
        <p:nvSpPr>
          <p:cNvPr id="5" name="Text 2"/>
          <p:cNvSpPr/>
          <p:nvPr/>
        </p:nvSpPr>
        <p:spPr>
          <a:xfrm>
            <a:off x="793790" y="3961686"/>
            <a:ext cx="7556421" cy="725805"/>
          </a:xfrm>
          <a:prstGeom prst="rect">
            <a:avLst/>
          </a:prstGeom>
          <a:noFill/>
          <a:ln/>
        </p:spPr>
        <p:txBody>
          <a:bodyPr wrap="square" lIns="0" tIns="0" rIns="0" bIns="0" rtlCol="0" anchor="t"/>
          <a:lstStyle/>
          <a:p>
            <a:pPr marL="342900" indent="-342900">
              <a:lnSpc>
                <a:spcPts val="2850"/>
              </a:lnSpc>
              <a:buSzPct val="100000"/>
              <a:buFont typeface="+mj-lt"/>
              <a:buAutoNum type="arabicPeriod" startAt="1"/>
            </a:pPr>
            <a:r>
              <a:rPr lang="en-US" sz="1750" b="1" dirty="0">
                <a:solidFill>
                  <a:srgbClr val="DAD1E6"/>
                </a:solidFill>
                <a:latin typeface="Fira Sans" pitchFamily="34" charset="0"/>
                <a:ea typeface="Fira Sans" pitchFamily="34" charset="-122"/>
                <a:cs typeface="Fira Sans" pitchFamily="34" charset="-120"/>
              </a:rPr>
              <a:t>Mejor desempeño general</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Tiene las métricas más altas en precisión, sensibilidad, F1-Score y exactitud.</a:t>
            </a:r>
            <a:endParaRPr lang="en-US" sz="1750" dirty="0"/>
          </a:p>
        </p:txBody>
      </p:sp>
      <p:sp>
        <p:nvSpPr>
          <p:cNvPr id="6" name="Text 3"/>
          <p:cNvSpPr/>
          <p:nvPr/>
        </p:nvSpPr>
        <p:spPr>
          <a:xfrm>
            <a:off x="793790" y="4766786"/>
            <a:ext cx="7556421" cy="725805"/>
          </a:xfrm>
          <a:prstGeom prst="rect">
            <a:avLst/>
          </a:prstGeom>
          <a:noFill/>
          <a:ln/>
        </p:spPr>
        <p:txBody>
          <a:bodyPr wrap="square" lIns="0" tIns="0" rIns="0" bIns="0" rtlCol="0" anchor="t"/>
          <a:lstStyle/>
          <a:p>
            <a:pPr marL="342900" indent="-342900">
              <a:lnSpc>
                <a:spcPts val="2850"/>
              </a:lnSpc>
              <a:buSzPct val="100000"/>
              <a:buFont typeface="+mj-lt"/>
              <a:buAutoNum type="arabicPeriod" startAt="2"/>
            </a:pPr>
            <a:r>
              <a:rPr lang="en-US" sz="1750" b="1" dirty="0">
                <a:solidFill>
                  <a:srgbClr val="DAD1E6"/>
                </a:solidFill>
                <a:latin typeface="Fira Sans" pitchFamily="34" charset="0"/>
                <a:ea typeface="Fira Sans" pitchFamily="34" charset="-122"/>
                <a:cs typeface="Fira Sans" pitchFamily="34" charset="-120"/>
              </a:rPr>
              <a:t>Equilibrio entre clases</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Aunque todos los modelos tienen un buen equilibrio entre las clases, el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Random Forest</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es ligeramente mejor.</a:t>
            </a:r>
            <a:endParaRPr lang="en-US" sz="1750" dirty="0"/>
          </a:p>
        </p:txBody>
      </p:sp>
      <p:sp>
        <p:nvSpPr>
          <p:cNvPr id="7" name="Text 4"/>
          <p:cNvSpPr/>
          <p:nvPr/>
        </p:nvSpPr>
        <p:spPr>
          <a:xfrm>
            <a:off x="793790" y="5571887"/>
            <a:ext cx="7556421" cy="725805"/>
          </a:xfrm>
          <a:prstGeom prst="rect">
            <a:avLst/>
          </a:prstGeom>
          <a:noFill/>
          <a:ln/>
        </p:spPr>
        <p:txBody>
          <a:bodyPr wrap="square" lIns="0" tIns="0" rIns="0" bIns="0" rtlCol="0" anchor="t"/>
          <a:lstStyle/>
          <a:p>
            <a:pPr marL="342900" indent="-342900">
              <a:lnSpc>
                <a:spcPts val="2850"/>
              </a:lnSpc>
              <a:buSzPct val="100000"/>
              <a:buFont typeface="+mj-lt"/>
              <a:buAutoNum type="arabicPeriod" startAt="3"/>
            </a:pPr>
            <a:r>
              <a:rPr lang="en-US" sz="1750" b="1" dirty="0">
                <a:solidFill>
                  <a:srgbClr val="DAD1E6"/>
                </a:solidFill>
                <a:latin typeface="Fira Sans" pitchFamily="34" charset="0"/>
                <a:ea typeface="Fira Sans" pitchFamily="34" charset="-122"/>
                <a:cs typeface="Fira Sans" pitchFamily="34" charset="-120"/>
              </a:rPr>
              <a:t>Mayor confiabilidad</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La mayor exactitud y F1-Score indican que el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Random Forest</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es más confiable para predecir ambas clases.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84697"/>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Desafíos</a:t>
            </a:r>
            <a:endParaRPr lang="en-US" sz="4450" dirty="0"/>
          </a:p>
        </p:txBody>
      </p:sp>
      <p:sp>
        <p:nvSpPr>
          <p:cNvPr id="4" name="Shape 1"/>
          <p:cNvSpPr/>
          <p:nvPr/>
        </p:nvSpPr>
        <p:spPr>
          <a:xfrm>
            <a:off x="6280190" y="2433638"/>
            <a:ext cx="7556421" cy="807958"/>
          </a:xfrm>
          <a:prstGeom prst="roundRect">
            <a:avLst>
              <a:gd name="adj" fmla="val 4211"/>
            </a:avLst>
          </a:prstGeom>
          <a:solidFill>
            <a:srgbClr val="433550"/>
          </a:solidFill>
          <a:ln/>
        </p:spPr>
      </p:sp>
      <p:sp>
        <p:nvSpPr>
          <p:cNvPr id="5" name="Text 2"/>
          <p:cNvSpPr/>
          <p:nvPr/>
        </p:nvSpPr>
        <p:spPr>
          <a:xfrm>
            <a:off x="6507004" y="2660452"/>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Datos desbalanceados</a:t>
            </a:r>
            <a:endParaRPr lang="en-US" sz="2200" dirty="0"/>
          </a:p>
        </p:txBody>
      </p:sp>
      <p:sp>
        <p:nvSpPr>
          <p:cNvPr id="6" name="Shape 3"/>
          <p:cNvSpPr/>
          <p:nvPr/>
        </p:nvSpPr>
        <p:spPr>
          <a:xfrm>
            <a:off x="6280190" y="3468410"/>
            <a:ext cx="7556421" cy="807958"/>
          </a:xfrm>
          <a:prstGeom prst="roundRect">
            <a:avLst>
              <a:gd name="adj" fmla="val 4211"/>
            </a:avLst>
          </a:prstGeom>
          <a:solidFill>
            <a:srgbClr val="433550"/>
          </a:solidFill>
          <a:ln/>
        </p:spPr>
      </p:sp>
      <p:sp>
        <p:nvSpPr>
          <p:cNvPr id="7" name="Text 4"/>
          <p:cNvSpPr/>
          <p:nvPr/>
        </p:nvSpPr>
        <p:spPr>
          <a:xfrm>
            <a:off x="6507004" y="3695224"/>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Sesgos algorítmicos</a:t>
            </a:r>
            <a:endParaRPr lang="en-US" sz="2200" dirty="0"/>
          </a:p>
        </p:txBody>
      </p:sp>
      <p:sp>
        <p:nvSpPr>
          <p:cNvPr id="8" name="Shape 5"/>
          <p:cNvSpPr/>
          <p:nvPr/>
        </p:nvSpPr>
        <p:spPr>
          <a:xfrm>
            <a:off x="6280190" y="4503182"/>
            <a:ext cx="7556421" cy="807958"/>
          </a:xfrm>
          <a:prstGeom prst="roundRect">
            <a:avLst>
              <a:gd name="adj" fmla="val 4211"/>
            </a:avLst>
          </a:prstGeom>
          <a:solidFill>
            <a:srgbClr val="433550"/>
          </a:solidFill>
          <a:ln/>
        </p:spPr>
      </p:sp>
      <p:sp>
        <p:nvSpPr>
          <p:cNvPr id="9" name="Text 6"/>
          <p:cNvSpPr/>
          <p:nvPr/>
        </p:nvSpPr>
        <p:spPr>
          <a:xfrm>
            <a:off x="6507004" y="4729996"/>
            <a:ext cx="3967282"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Interpretabilidad del modelo</a:t>
            </a:r>
            <a:endParaRPr lang="en-US" sz="2200" dirty="0"/>
          </a:p>
        </p:txBody>
      </p:sp>
      <p:sp>
        <p:nvSpPr>
          <p:cNvPr id="10" name="Shape 7"/>
          <p:cNvSpPr/>
          <p:nvPr/>
        </p:nvSpPr>
        <p:spPr>
          <a:xfrm>
            <a:off x="6280190" y="5537954"/>
            <a:ext cx="7556421" cy="1306949"/>
          </a:xfrm>
          <a:prstGeom prst="roundRect">
            <a:avLst>
              <a:gd name="adj" fmla="val 2603"/>
            </a:avLst>
          </a:prstGeom>
          <a:solidFill>
            <a:srgbClr val="433550"/>
          </a:solidFill>
          <a:ln/>
        </p:spPr>
      </p:sp>
      <p:sp>
        <p:nvSpPr>
          <p:cNvPr id="11" name="Text 8"/>
          <p:cNvSpPr/>
          <p:nvPr/>
        </p:nvSpPr>
        <p:spPr>
          <a:xfrm>
            <a:off x="6507004" y="5764768"/>
            <a:ext cx="4108966"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Elección del modelo correcto </a:t>
            </a:r>
            <a:endParaRPr lang="en-US" sz="2200" dirty="0"/>
          </a:p>
        </p:txBody>
      </p:sp>
      <p:sp>
        <p:nvSpPr>
          <p:cNvPr id="12" name="Text 9"/>
          <p:cNvSpPr/>
          <p:nvPr/>
        </p:nvSpPr>
        <p:spPr>
          <a:xfrm>
            <a:off x="6507004" y="6255187"/>
            <a:ext cx="7102793"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71538"/>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Implementación</a:t>
            </a:r>
            <a:endParaRPr lang="en-US" sz="4450" dirty="0"/>
          </a:p>
        </p:txBody>
      </p:sp>
      <p:sp>
        <p:nvSpPr>
          <p:cNvPr id="4" name="Shape 1"/>
          <p:cNvSpPr/>
          <p:nvPr/>
        </p:nvSpPr>
        <p:spPr>
          <a:xfrm>
            <a:off x="1048941" y="1920478"/>
            <a:ext cx="30480" cy="5437465"/>
          </a:xfrm>
          <a:prstGeom prst="roundRect">
            <a:avLst>
              <a:gd name="adj" fmla="val 111628"/>
            </a:avLst>
          </a:prstGeom>
          <a:solidFill>
            <a:srgbClr val="5C4E69"/>
          </a:solidFill>
          <a:ln/>
        </p:spPr>
      </p:sp>
      <p:sp>
        <p:nvSpPr>
          <p:cNvPr id="5" name="Shape 2"/>
          <p:cNvSpPr/>
          <p:nvPr/>
        </p:nvSpPr>
        <p:spPr>
          <a:xfrm>
            <a:off x="1273612" y="2415540"/>
            <a:ext cx="680442" cy="30480"/>
          </a:xfrm>
          <a:prstGeom prst="roundRect">
            <a:avLst>
              <a:gd name="adj" fmla="val 111628"/>
            </a:avLst>
          </a:prstGeom>
          <a:solidFill>
            <a:srgbClr val="5C4E69"/>
          </a:solidFill>
          <a:ln/>
        </p:spPr>
      </p:sp>
      <p:sp>
        <p:nvSpPr>
          <p:cNvPr id="6" name="Shape 3"/>
          <p:cNvSpPr/>
          <p:nvPr/>
        </p:nvSpPr>
        <p:spPr>
          <a:xfrm>
            <a:off x="793790" y="2175629"/>
            <a:ext cx="510302" cy="510302"/>
          </a:xfrm>
          <a:prstGeom prst="roundRect">
            <a:avLst>
              <a:gd name="adj" fmla="val 6667"/>
            </a:avLst>
          </a:prstGeom>
          <a:solidFill>
            <a:srgbClr val="433550"/>
          </a:solidFill>
          <a:ln/>
        </p:spPr>
      </p:sp>
      <p:sp>
        <p:nvSpPr>
          <p:cNvPr id="7" name="Text 4"/>
          <p:cNvSpPr/>
          <p:nvPr/>
        </p:nvSpPr>
        <p:spPr>
          <a:xfrm>
            <a:off x="878860" y="2218134"/>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8" name="Text 5"/>
          <p:cNvSpPr/>
          <p:nvPr/>
        </p:nvSpPr>
        <p:spPr>
          <a:xfrm>
            <a:off x="2183011" y="2147292"/>
            <a:ext cx="3258860"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Limpieza y tratamiento </a:t>
            </a:r>
            <a:endParaRPr lang="en-US" sz="2200" dirty="0"/>
          </a:p>
        </p:txBody>
      </p:sp>
      <p:sp>
        <p:nvSpPr>
          <p:cNvPr id="9" name="Text 6"/>
          <p:cNvSpPr/>
          <p:nvPr/>
        </p:nvSpPr>
        <p:spPr>
          <a:xfrm>
            <a:off x="2183011" y="263771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de los datos</a:t>
            </a:r>
            <a:endParaRPr lang="en-US" sz="2200" dirty="0"/>
          </a:p>
        </p:txBody>
      </p:sp>
      <p:sp>
        <p:nvSpPr>
          <p:cNvPr id="10" name="Shape 7"/>
          <p:cNvSpPr/>
          <p:nvPr/>
        </p:nvSpPr>
        <p:spPr>
          <a:xfrm>
            <a:off x="1273612" y="3940731"/>
            <a:ext cx="680442" cy="30480"/>
          </a:xfrm>
          <a:prstGeom prst="roundRect">
            <a:avLst>
              <a:gd name="adj" fmla="val 111628"/>
            </a:avLst>
          </a:prstGeom>
          <a:solidFill>
            <a:srgbClr val="5C4E69"/>
          </a:solidFill>
          <a:ln/>
        </p:spPr>
      </p:sp>
      <p:sp>
        <p:nvSpPr>
          <p:cNvPr id="11" name="Shape 8"/>
          <p:cNvSpPr/>
          <p:nvPr/>
        </p:nvSpPr>
        <p:spPr>
          <a:xfrm>
            <a:off x="793790" y="3700820"/>
            <a:ext cx="510302" cy="510302"/>
          </a:xfrm>
          <a:prstGeom prst="roundRect">
            <a:avLst>
              <a:gd name="adj" fmla="val 6667"/>
            </a:avLst>
          </a:prstGeom>
          <a:solidFill>
            <a:srgbClr val="433550"/>
          </a:solidFill>
          <a:ln/>
        </p:spPr>
      </p:sp>
      <p:sp>
        <p:nvSpPr>
          <p:cNvPr id="12" name="Text 9"/>
          <p:cNvSpPr/>
          <p:nvPr/>
        </p:nvSpPr>
        <p:spPr>
          <a:xfrm>
            <a:off x="878860" y="374332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3" name="Text 10"/>
          <p:cNvSpPr/>
          <p:nvPr/>
        </p:nvSpPr>
        <p:spPr>
          <a:xfrm>
            <a:off x="2183011" y="3672483"/>
            <a:ext cx="2975491"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Desarrollo del modelo</a:t>
            </a:r>
            <a:endParaRPr lang="en-US" sz="2200" dirty="0"/>
          </a:p>
        </p:txBody>
      </p:sp>
      <p:sp>
        <p:nvSpPr>
          <p:cNvPr id="14" name="Shape 11"/>
          <p:cNvSpPr/>
          <p:nvPr/>
        </p:nvSpPr>
        <p:spPr>
          <a:xfrm>
            <a:off x="1273612" y="4975503"/>
            <a:ext cx="680442" cy="30480"/>
          </a:xfrm>
          <a:prstGeom prst="roundRect">
            <a:avLst>
              <a:gd name="adj" fmla="val 111628"/>
            </a:avLst>
          </a:prstGeom>
          <a:solidFill>
            <a:srgbClr val="5C4E69"/>
          </a:solidFill>
          <a:ln/>
        </p:spPr>
      </p:sp>
      <p:sp>
        <p:nvSpPr>
          <p:cNvPr id="15" name="Shape 12"/>
          <p:cNvSpPr/>
          <p:nvPr/>
        </p:nvSpPr>
        <p:spPr>
          <a:xfrm>
            <a:off x="793790" y="4735592"/>
            <a:ext cx="510302" cy="510302"/>
          </a:xfrm>
          <a:prstGeom prst="roundRect">
            <a:avLst>
              <a:gd name="adj" fmla="val 6667"/>
            </a:avLst>
          </a:prstGeom>
          <a:solidFill>
            <a:srgbClr val="433550"/>
          </a:solidFill>
          <a:ln/>
        </p:spPr>
      </p:sp>
      <p:sp>
        <p:nvSpPr>
          <p:cNvPr id="16" name="Text 13"/>
          <p:cNvSpPr/>
          <p:nvPr/>
        </p:nvSpPr>
        <p:spPr>
          <a:xfrm>
            <a:off x="878860" y="47780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7" name="Text 14"/>
          <p:cNvSpPr/>
          <p:nvPr/>
        </p:nvSpPr>
        <p:spPr>
          <a:xfrm>
            <a:off x="2183011" y="470725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Pruebas y validación</a:t>
            </a:r>
            <a:endParaRPr lang="en-US" sz="2200" dirty="0"/>
          </a:p>
        </p:txBody>
      </p:sp>
      <p:sp>
        <p:nvSpPr>
          <p:cNvPr id="18" name="Shape 15"/>
          <p:cNvSpPr/>
          <p:nvPr/>
        </p:nvSpPr>
        <p:spPr>
          <a:xfrm>
            <a:off x="1273612" y="6010275"/>
            <a:ext cx="680442" cy="30480"/>
          </a:xfrm>
          <a:prstGeom prst="roundRect">
            <a:avLst>
              <a:gd name="adj" fmla="val 111628"/>
            </a:avLst>
          </a:prstGeom>
          <a:solidFill>
            <a:srgbClr val="5C4E69"/>
          </a:solidFill>
          <a:ln/>
        </p:spPr>
      </p:sp>
      <p:sp>
        <p:nvSpPr>
          <p:cNvPr id="19" name="Shape 16"/>
          <p:cNvSpPr/>
          <p:nvPr/>
        </p:nvSpPr>
        <p:spPr>
          <a:xfrm>
            <a:off x="793790" y="5770364"/>
            <a:ext cx="510302" cy="510302"/>
          </a:xfrm>
          <a:prstGeom prst="roundRect">
            <a:avLst>
              <a:gd name="adj" fmla="val 6667"/>
            </a:avLst>
          </a:prstGeom>
          <a:solidFill>
            <a:srgbClr val="433550"/>
          </a:solidFill>
          <a:ln/>
        </p:spPr>
      </p:sp>
      <p:sp>
        <p:nvSpPr>
          <p:cNvPr id="20" name="Text 17"/>
          <p:cNvSpPr/>
          <p:nvPr/>
        </p:nvSpPr>
        <p:spPr>
          <a:xfrm>
            <a:off x="878860" y="5812869"/>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4</a:t>
            </a:r>
            <a:endParaRPr lang="en-US" sz="2650" dirty="0"/>
          </a:p>
        </p:txBody>
      </p:sp>
      <p:sp>
        <p:nvSpPr>
          <p:cNvPr id="21" name="Text 18"/>
          <p:cNvSpPr/>
          <p:nvPr/>
        </p:nvSpPr>
        <p:spPr>
          <a:xfrm>
            <a:off x="2183011" y="5742027"/>
            <a:ext cx="3258860"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Integración en sistemas</a:t>
            </a:r>
            <a:endParaRPr lang="en-US" sz="2200" dirty="0"/>
          </a:p>
        </p:txBody>
      </p:sp>
      <p:sp>
        <p:nvSpPr>
          <p:cNvPr id="22" name="Shape 19"/>
          <p:cNvSpPr/>
          <p:nvPr/>
        </p:nvSpPr>
        <p:spPr>
          <a:xfrm>
            <a:off x="1273612" y="7045047"/>
            <a:ext cx="680442" cy="30480"/>
          </a:xfrm>
          <a:prstGeom prst="roundRect">
            <a:avLst>
              <a:gd name="adj" fmla="val 111628"/>
            </a:avLst>
          </a:prstGeom>
          <a:solidFill>
            <a:srgbClr val="5C4E69"/>
          </a:solidFill>
          <a:ln/>
        </p:spPr>
      </p:sp>
      <p:sp>
        <p:nvSpPr>
          <p:cNvPr id="23" name="Shape 20"/>
          <p:cNvSpPr/>
          <p:nvPr/>
        </p:nvSpPr>
        <p:spPr>
          <a:xfrm>
            <a:off x="793790" y="6805136"/>
            <a:ext cx="510302" cy="510302"/>
          </a:xfrm>
          <a:prstGeom prst="roundRect">
            <a:avLst>
              <a:gd name="adj" fmla="val 6667"/>
            </a:avLst>
          </a:prstGeom>
          <a:solidFill>
            <a:srgbClr val="433550"/>
          </a:solidFill>
          <a:ln/>
        </p:spPr>
      </p:sp>
      <p:sp>
        <p:nvSpPr>
          <p:cNvPr id="24" name="Text 21"/>
          <p:cNvSpPr/>
          <p:nvPr/>
        </p:nvSpPr>
        <p:spPr>
          <a:xfrm>
            <a:off x="878860" y="6847642"/>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5</a:t>
            </a:r>
            <a:endParaRPr lang="en-US" sz="2650" dirty="0"/>
          </a:p>
        </p:txBody>
      </p:sp>
      <p:sp>
        <p:nvSpPr>
          <p:cNvPr id="25" name="Text 22"/>
          <p:cNvSpPr/>
          <p:nvPr/>
        </p:nvSpPr>
        <p:spPr>
          <a:xfrm>
            <a:off x="2183011" y="677679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Monitoreo continuo</a:t>
            </a:r>
            <a:endParaRPr lang="en-US" sz="2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93790" y="1832610"/>
            <a:ext cx="7087195"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Futuro del Credit Scoring</a:t>
            </a:r>
            <a:endParaRPr lang="en-US" sz="4450" dirty="0"/>
          </a:p>
        </p:txBody>
      </p:sp>
      <p:pic>
        <p:nvPicPr>
          <p:cNvPr id="3" name="Image 0" descr="preencoded.png">    </p:cNvPr>
          <p:cNvPicPr>
            <a:picLocks noChangeAspect="1"/>
          </p:cNvPicPr>
          <p:nvPr/>
        </p:nvPicPr>
        <p:blipFill>
          <a:blip r:embed="rId1"/>
          <a:stretch>
            <a:fillRect/>
          </a:stretch>
        </p:blipFill>
        <p:spPr>
          <a:xfrm>
            <a:off x="3247430" y="2995017"/>
            <a:ext cx="1614011" cy="807958"/>
          </a:xfrm>
          <a:prstGeom prst="rect">
            <a:avLst/>
          </a:prstGeom>
        </p:spPr>
      </p:pic>
      <p:sp>
        <p:nvSpPr>
          <p:cNvPr id="4" name="Text 1"/>
          <p:cNvSpPr/>
          <p:nvPr/>
        </p:nvSpPr>
        <p:spPr>
          <a:xfrm>
            <a:off x="3894892" y="3286839"/>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DAD1E6"/>
                </a:solidFill>
                <a:latin typeface="Inconsolata Bold" pitchFamily="34" charset="0"/>
                <a:ea typeface="Inconsolata Bold" pitchFamily="34" charset="-122"/>
                <a:cs typeface="Inconsolata Bold" pitchFamily="34" charset="-120"/>
              </a:rPr>
              <a:t>1</a:t>
            </a:r>
            <a:endParaRPr lang="en-US" sz="2500" dirty="0"/>
          </a:p>
        </p:txBody>
      </p:sp>
      <p:sp>
        <p:nvSpPr>
          <p:cNvPr id="5" name="Text 2"/>
          <p:cNvSpPr/>
          <p:nvPr/>
        </p:nvSpPr>
        <p:spPr>
          <a:xfrm>
            <a:off x="5088255" y="3221831"/>
            <a:ext cx="1558647"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IA avanzada</a:t>
            </a:r>
            <a:endParaRPr lang="en-US" sz="2200" dirty="0"/>
          </a:p>
        </p:txBody>
      </p:sp>
      <p:sp>
        <p:nvSpPr>
          <p:cNvPr id="6" name="Shape 3"/>
          <p:cNvSpPr/>
          <p:nvPr/>
        </p:nvSpPr>
        <p:spPr>
          <a:xfrm>
            <a:off x="4918115" y="3816072"/>
            <a:ext cx="8861822" cy="15240"/>
          </a:xfrm>
          <a:prstGeom prst="roundRect">
            <a:avLst>
              <a:gd name="adj" fmla="val 223256"/>
            </a:avLst>
          </a:prstGeom>
          <a:solidFill>
            <a:srgbClr val="5C4E69"/>
          </a:solidFill>
          <a:ln/>
        </p:spPr>
      </p:sp>
      <p:pic>
        <p:nvPicPr>
          <p:cNvPr id="7" name="Image 1" descr="preencoded.png">    </p:cNvPr>
          <p:cNvPicPr>
            <a:picLocks noChangeAspect="1"/>
          </p:cNvPicPr>
          <p:nvPr/>
        </p:nvPicPr>
        <p:blipFill>
          <a:blip r:embed="rId2"/>
          <a:stretch>
            <a:fillRect/>
          </a:stretch>
        </p:blipFill>
        <p:spPr>
          <a:xfrm>
            <a:off x="2440424" y="3859649"/>
            <a:ext cx="3228022" cy="807958"/>
          </a:xfrm>
          <a:prstGeom prst="rect">
            <a:avLst/>
          </a:prstGeom>
        </p:spPr>
      </p:pic>
      <p:sp>
        <p:nvSpPr>
          <p:cNvPr id="8" name="Text 4"/>
          <p:cNvSpPr/>
          <p:nvPr/>
        </p:nvSpPr>
        <p:spPr>
          <a:xfrm>
            <a:off x="3894892" y="4064318"/>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DAD1E6"/>
                </a:solidFill>
                <a:latin typeface="Inconsolata Bold" pitchFamily="34" charset="0"/>
                <a:ea typeface="Inconsolata Bold" pitchFamily="34" charset="-122"/>
                <a:cs typeface="Inconsolata Bold" pitchFamily="34" charset="-120"/>
              </a:rPr>
              <a:t>2</a:t>
            </a:r>
            <a:endParaRPr lang="en-US" sz="2500" dirty="0"/>
          </a:p>
        </p:txBody>
      </p:sp>
      <p:sp>
        <p:nvSpPr>
          <p:cNvPr id="9" name="Text 5"/>
          <p:cNvSpPr/>
          <p:nvPr/>
        </p:nvSpPr>
        <p:spPr>
          <a:xfrm>
            <a:off x="5895261" y="4086463"/>
            <a:ext cx="2550438"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Datos alternativos</a:t>
            </a:r>
            <a:endParaRPr lang="en-US" sz="2200" dirty="0"/>
          </a:p>
        </p:txBody>
      </p:sp>
      <p:sp>
        <p:nvSpPr>
          <p:cNvPr id="10" name="Shape 6"/>
          <p:cNvSpPr/>
          <p:nvPr/>
        </p:nvSpPr>
        <p:spPr>
          <a:xfrm>
            <a:off x="5725120" y="4680704"/>
            <a:ext cx="8054816" cy="15240"/>
          </a:xfrm>
          <a:prstGeom prst="roundRect">
            <a:avLst>
              <a:gd name="adj" fmla="val 223256"/>
            </a:avLst>
          </a:prstGeom>
          <a:solidFill>
            <a:srgbClr val="5C4E69"/>
          </a:solidFill>
          <a:ln/>
        </p:spPr>
      </p:sp>
      <p:pic>
        <p:nvPicPr>
          <p:cNvPr id="11" name="Image 2" descr="preencoded.png">    </p:cNvPr>
          <p:cNvPicPr>
            <a:picLocks noChangeAspect="1"/>
          </p:cNvPicPr>
          <p:nvPr/>
        </p:nvPicPr>
        <p:blipFill>
          <a:blip r:embed="rId3"/>
          <a:stretch>
            <a:fillRect/>
          </a:stretch>
        </p:blipFill>
        <p:spPr>
          <a:xfrm>
            <a:off x="1633418" y="4724281"/>
            <a:ext cx="4842034" cy="807958"/>
          </a:xfrm>
          <a:prstGeom prst="rect">
            <a:avLst/>
          </a:prstGeom>
        </p:spPr>
      </p:pic>
      <p:sp>
        <p:nvSpPr>
          <p:cNvPr id="12" name="Text 7"/>
          <p:cNvSpPr/>
          <p:nvPr/>
        </p:nvSpPr>
        <p:spPr>
          <a:xfrm>
            <a:off x="3894892" y="4928949"/>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DAD1E6"/>
                </a:solidFill>
                <a:latin typeface="Inconsolata Bold" pitchFamily="34" charset="0"/>
                <a:ea typeface="Inconsolata Bold" pitchFamily="34" charset="-122"/>
                <a:cs typeface="Inconsolata Bold" pitchFamily="34" charset="-120"/>
              </a:rPr>
              <a:t>3</a:t>
            </a:r>
            <a:endParaRPr lang="en-US" sz="2500" dirty="0"/>
          </a:p>
        </p:txBody>
      </p:sp>
      <p:sp>
        <p:nvSpPr>
          <p:cNvPr id="13" name="Text 8"/>
          <p:cNvSpPr/>
          <p:nvPr/>
        </p:nvSpPr>
        <p:spPr>
          <a:xfrm>
            <a:off x="6702266" y="4951095"/>
            <a:ext cx="1558647"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Tiempo real</a:t>
            </a:r>
            <a:endParaRPr lang="en-US" sz="2200" dirty="0"/>
          </a:p>
        </p:txBody>
      </p:sp>
      <p:sp>
        <p:nvSpPr>
          <p:cNvPr id="14" name="Shape 9"/>
          <p:cNvSpPr/>
          <p:nvPr/>
        </p:nvSpPr>
        <p:spPr>
          <a:xfrm>
            <a:off x="6532126" y="5545336"/>
            <a:ext cx="7247811" cy="15240"/>
          </a:xfrm>
          <a:prstGeom prst="roundRect">
            <a:avLst>
              <a:gd name="adj" fmla="val 223256"/>
            </a:avLst>
          </a:prstGeom>
          <a:solidFill>
            <a:srgbClr val="5C4E69"/>
          </a:solidFill>
          <a:ln/>
        </p:spPr>
      </p:sp>
      <p:pic>
        <p:nvPicPr>
          <p:cNvPr id="15" name="Image 3" descr="preencoded.png">    </p:cNvPr>
          <p:cNvPicPr>
            <a:picLocks noChangeAspect="1"/>
          </p:cNvPicPr>
          <p:nvPr/>
        </p:nvPicPr>
        <p:blipFill>
          <a:blip r:embed="rId4"/>
          <a:stretch>
            <a:fillRect/>
          </a:stretch>
        </p:blipFill>
        <p:spPr>
          <a:xfrm>
            <a:off x="826294" y="5588913"/>
            <a:ext cx="6456164" cy="807958"/>
          </a:xfrm>
          <a:prstGeom prst="rect">
            <a:avLst/>
          </a:prstGeom>
        </p:spPr>
      </p:pic>
      <p:sp>
        <p:nvSpPr>
          <p:cNvPr id="16" name="Text 10"/>
          <p:cNvSpPr/>
          <p:nvPr/>
        </p:nvSpPr>
        <p:spPr>
          <a:xfrm>
            <a:off x="3894773" y="5793581"/>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DAD1E6"/>
                </a:solidFill>
                <a:latin typeface="Inconsolata Bold" pitchFamily="34" charset="0"/>
                <a:ea typeface="Inconsolata Bold" pitchFamily="34" charset="-122"/>
                <a:cs typeface="Inconsolata Bold" pitchFamily="34" charset="-120"/>
              </a:rPr>
              <a:t>4</a:t>
            </a:r>
            <a:endParaRPr lang="en-US" sz="2500" dirty="0"/>
          </a:p>
        </p:txBody>
      </p:sp>
      <p:sp>
        <p:nvSpPr>
          <p:cNvPr id="17" name="Text 11"/>
          <p:cNvSpPr/>
          <p:nvPr/>
        </p:nvSpPr>
        <p:spPr>
          <a:xfrm>
            <a:off x="7509272" y="5815727"/>
            <a:ext cx="212538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Personalización</a:t>
            </a:r>
            <a:endParaRPr lang="en-US" sz="22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793790" y="1826776"/>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Conclusión</a:t>
            </a:r>
            <a:endParaRPr lang="en-US" sz="4450" dirty="0"/>
          </a:p>
        </p:txBody>
      </p:sp>
      <p:sp>
        <p:nvSpPr>
          <p:cNvPr id="3" name="Text 1"/>
          <p:cNvSpPr/>
          <p:nvPr/>
        </p:nvSpPr>
        <p:spPr>
          <a:xfrm>
            <a:off x="793790" y="2989183"/>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"En resumen, el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Credit Scoring con Machine Learning</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no es solo una herramienta; es una revolución. Con modelos como el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Random Forest</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hemos logrado una exactitud del </a:t>
            </a:r>
            <a:pPr indent="0" marL="0">
              <a:lnSpc>
                <a:spcPts val="2850"/>
              </a:lnSpc>
              <a:buNone/>
            </a:pPr>
            <a:r>
              <a:rPr lang="en-US" sz="1750" b="1" dirty="0">
                <a:solidFill>
                  <a:srgbClr val="DAD1E6"/>
                </a:solidFill>
                <a:latin typeface="Fira Sans" pitchFamily="34" charset="0"/>
                <a:ea typeface="Fira Sans" pitchFamily="34" charset="-122"/>
                <a:cs typeface="Fira Sans" pitchFamily="34" charset="-120"/>
              </a:rPr>
              <a:t>86%</a:t>
            </a:r>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 reduciendo riesgos y abriendo nuevas oportunidades de negocio. Pero esto no es el final; es solo el comienzo.</a:t>
            </a:r>
            <a:endParaRPr lang="en-US" sz="1750" dirty="0"/>
          </a:p>
        </p:txBody>
      </p:sp>
      <p:sp>
        <p:nvSpPr>
          <p:cNvPr id="4" name="Text 2"/>
          <p:cNvSpPr/>
          <p:nvPr/>
        </p:nvSpPr>
        <p:spPr>
          <a:xfrm>
            <a:off x="793790" y="4333042"/>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Cada dato que analizamos, cada predicción que hacemos, nos acerca a un futuro donde las decisiones crediticias son más justas, más rápidas y más inteligentes. Y ustedes tienen el poder de ser parte de este cambio.</a:t>
            </a:r>
            <a:endParaRPr lang="en-US" sz="1750" dirty="0"/>
          </a:p>
        </p:txBody>
      </p:sp>
      <p:sp>
        <p:nvSpPr>
          <p:cNvPr id="5" name="Text 3"/>
          <p:cNvSpPr/>
          <p:nvPr/>
        </p:nvSpPr>
        <p:spPr>
          <a:xfrm>
            <a:off x="793790" y="5313998"/>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¿Están listos para transformar la manera en que evaluamos el riesgo crediticio? ¿Listos para tomar decisiones que no solo protejan nuestro negocio, sino que también impulsen su crecimiento? El futuro del crédito está aquí, y comienza hoy. ¡Actuemos juntos!"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17809"/>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Credit Scoring</a:t>
            </a:r>
            <a:endParaRPr lang="en-US" sz="4450" dirty="0"/>
          </a:p>
        </p:txBody>
      </p:sp>
      <p:sp>
        <p:nvSpPr>
          <p:cNvPr id="3" name="Text 1"/>
          <p:cNvSpPr/>
          <p:nvPr/>
        </p:nvSpPr>
        <p:spPr>
          <a:xfrm>
            <a:off x="793790" y="2680216"/>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"Imagine que cada decisión financiera que tomamos, desde otorgar un préstamo hasta fijar una tasa de interés, pudiera ser respaldada por una herramienta que no solo reduce riesgos, sino que también abre puertas a oportunidades para aquellos buenos clientes por descubrir y para aquellas empresas con ansías de crecer. </a:t>
            </a:r>
            <a:endParaRPr lang="en-US" sz="1750" dirty="0"/>
          </a:p>
        </p:txBody>
      </p:sp>
      <p:sp>
        <p:nvSpPr>
          <p:cNvPr id="4" name="Text 2"/>
          <p:cNvSpPr/>
          <p:nvPr/>
        </p:nvSpPr>
        <p:spPr>
          <a:xfrm>
            <a:off x="793790" y="4024074"/>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Imagine facilitar con total seguridad la toma de decisiones que permitan que las oportunidades de negocio se maximicen y cada cliente reciba una oferta adaptada a su perfil.</a:t>
            </a:r>
            <a:endParaRPr lang="en-US" sz="1750" dirty="0"/>
          </a:p>
        </p:txBody>
      </p:sp>
      <p:sp>
        <p:nvSpPr>
          <p:cNvPr id="5" name="Text 3"/>
          <p:cNvSpPr/>
          <p:nvPr/>
        </p:nvSpPr>
        <p:spPr>
          <a:xfrm>
            <a:off x="793790" y="5005030"/>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Hoy, vamos a explorar cómo el Credit scoring basado en machine learning está transformando la manera en que evaluamos el riesgo crediticio, haciéndolo más justo, eficiente y predictivo. En este viaje, no solo veremos datos; veremos cómo estos datos pueden contar historias que impulsan decisiones estratégicas y generan impacto."</a:t>
            </a:r>
            <a:endParaRPr lang="en-US" sz="1750" dirty="0"/>
          </a:p>
        </p:txBody>
      </p:sp>
      <p:sp>
        <p:nvSpPr>
          <p:cNvPr id="6" name="Text 4"/>
          <p:cNvSpPr/>
          <p:nvPr/>
        </p:nvSpPr>
        <p:spPr>
          <a:xfrm>
            <a:off x="793790" y="6348889"/>
            <a:ext cx="130428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047155"/>
            <a:ext cx="4536519" cy="566976"/>
          </a:xfrm>
          <a:prstGeom prst="rect">
            <a:avLst/>
          </a:prstGeom>
          <a:noFill/>
          <a:ln/>
        </p:spPr>
        <p:txBody>
          <a:bodyPr wrap="none" lIns="0" tIns="0" rIns="0" bIns="0" rtlCol="0" anchor="t"/>
          <a:lstStyle/>
          <a:p>
            <a:pPr indent="0" marL="0">
              <a:lnSpc>
                <a:spcPts val="4450"/>
              </a:lnSpc>
              <a:buNone/>
            </a:pPr>
            <a:r>
              <a:rPr lang="en-US" sz="3550" b="1" dirty="0">
                <a:solidFill>
                  <a:srgbClr val="F94CAF"/>
                </a:solidFill>
                <a:latin typeface="Inconsolata Bold" pitchFamily="34" charset="0"/>
                <a:ea typeface="Inconsolata Bold" pitchFamily="34" charset="-122"/>
                <a:cs typeface="Inconsolata Bold" pitchFamily="34" charset="-120"/>
              </a:rPr>
              <a:t>Objetivo Principal</a:t>
            </a:r>
            <a:endParaRPr lang="en-US" sz="3550" dirty="0"/>
          </a:p>
        </p:txBody>
      </p:sp>
      <p:sp>
        <p:nvSpPr>
          <p:cNvPr id="3" name="Text 1"/>
          <p:cNvSpPr/>
          <p:nvPr/>
        </p:nvSpPr>
        <p:spPr>
          <a:xfrm>
            <a:off x="793790" y="1840944"/>
            <a:ext cx="6244709" cy="2721054"/>
          </a:xfrm>
          <a:prstGeom prst="rect">
            <a:avLst/>
          </a:prstGeom>
          <a:noFill/>
          <a:ln/>
        </p:spPr>
        <p:txBody>
          <a:bodyPr wrap="square" lIns="0" tIns="0" rIns="0" bIns="0" rtlCol="0" anchor="t"/>
          <a:lstStyle/>
          <a:p>
            <a:pPr indent="0" marL="0">
              <a:lnSpc>
                <a:spcPts val="3550"/>
              </a:lnSpc>
              <a:buNone/>
            </a:pPr>
            <a:r>
              <a:rPr lang="en-US" sz="2200" dirty="0">
                <a:solidFill>
                  <a:srgbClr val="DAD1E6"/>
                </a:solidFill>
                <a:latin typeface="Fira Sans" pitchFamily="34" charset="0"/>
                <a:ea typeface="Fira Sans" pitchFamily="34" charset="-122"/>
                <a:cs typeface="Fira Sans" pitchFamily="34" charset="-120"/>
              </a:rPr>
              <a:t>El objetivo principal es predecir la probabilidad de que un cliente cumpla o incumpla con el pago de un préstamo, sin embargo tradicionalmente los datos en que se basa el sistema para definir si se otorga o no son muy limitados.</a:t>
            </a:r>
            <a:endParaRPr lang="en-US" sz="2200" dirty="0"/>
          </a:p>
        </p:txBody>
      </p:sp>
      <p:pic>
        <p:nvPicPr>
          <p:cNvPr id="4" name="Image 0" descr="preencoded.png">    </p:cNvPr>
          <p:cNvPicPr>
            <a:picLocks noChangeAspect="1"/>
          </p:cNvPicPr>
          <p:nvPr/>
        </p:nvPicPr>
        <p:blipFill>
          <a:blip r:embed="rId1"/>
          <a:stretch>
            <a:fillRect/>
          </a:stretch>
        </p:blipFill>
        <p:spPr>
          <a:xfrm>
            <a:off x="7599521" y="1075492"/>
            <a:ext cx="4218980" cy="4218980"/>
          </a:xfrm>
          <a:prstGeom prst="rect">
            <a:avLst/>
          </a:prstGeom>
        </p:spPr>
      </p:pic>
      <p:sp>
        <p:nvSpPr>
          <p:cNvPr id="5" name="Text 2"/>
          <p:cNvSpPr/>
          <p:nvPr/>
        </p:nvSpPr>
        <p:spPr>
          <a:xfrm>
            <a:off x="793790" y="5804773"/>
            <a:ext cx="13042821" cy="453509"/>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¿Cómo evitamos otorgar créditos a clientes que eventualmente no pagarán, generando pérdidas?</a:t>
            </a:r>
            <a:endParaRPr lang="en-US" sz="1750" dirty="0"/>
          </a:p>
        </p:txBody>
      </p:sp>
      <p:sp>
        <p:nvSpPr>
          <p:cNvPr id="6" name="Text 3"/>
          <p:cNvSpPr/>
          <p:nvPr/>
        </p:nvSpPr>
        <p:spPr>
          <a:xfrm>
            <a:off x="793790" y="6337578"/>
            <a:ext cx="13042821" cy="453509"/>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¿Rechazar créditos a clientes que sí hubieran pagado, perdiendo oportunidades de negocio?</a:t>
            </a:r>
            <a:endParaRPr lang="en-US" sz="1750" dirty="0"/>
          </a:p>
        </p:txBody>
      </p:sp>
      <p:sp>
        <p:nvSpPr>
          <p:cNvPr id="7" name="Text 4"/>
          <p:cNvSpPr/>
          <p:nvPr/>
        </p:nvSpPr>
        <p:spPr>
          <a:xfrm>
            <a:off x="793790" y="7046238"/>
            <a:ext cx="130428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732002"/>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Importancia y objetivos  del Credit Scoring</a:t>
            </a:r>
            <a:endParaRPr lang="en-US" sz="4450" dirty="0"/>
          </a:p>
        </p:txBody>
      </p:sp>
      <p:sp>
        <p:nvSpPr>
          <p:cNvPr id="4" name="Shape 1"/>
          <p:cNvSpPr/>
          <p:nvPr/>
        </p:nvSpPr>
        <p:spPr>
          <a:xfrm>
            <a:off x="793790" y="3744873"/>
            <a:ext cx="510302" cy="510302"/>
          </a:xfrm>
          <a:prstGeom prst="roundRect">
            <a:avLst>
              <a:gd name="adj" fmla="val 6667"/>
            </a:avLst>
          </a:prstGeom>
          <a:solidFill>
            <a:srgbClr val="433550"/>
          </a:solidFill>
          <a:ln/>
        </p:spPr>
      </p:sp>
      <p:sp>
        <p:nvSpPr>
          <p:cNvPr id="5" name="Text 2"/>
          <p:cNvSpPr/>
          <p:nvPr/>
        </p:nvSpPr>
        <p:spPr>
          <a:xfrm>
            <a:off x="878860" y="3787378"/>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6" name="Text 3"/>
          <p:cNvSpPr/>
          <p:nvPr/>
        </p:nvSpPr>
        <p:spPr>
          <a:xfrm>
            <a:off x="1530906" y="3744873"/>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Evaluación de riesgos</a:t>
            </a:r>
            <a:endParaRPr lang="en-US" sz="2200" dirty="0"/>
          </a:p>
        </p:txBody>
      </p:sp>
      <p:sp>
        <p:nvSpPr>
          <p:cNvPr id="7" name="Shape 4"/>
          <p:cNvSpPr/>
          <p:nvPr/>
        </p:nvSpPr>
        <p:spPr>
          <a:xfrm>
            <a:off x="4685467" y="3744873"/>
            <a:ext cx="510302" cy="510302"/>
          </a:xfrm>
          <a:prstGeom prst="roundRect">
            <a:avLst>
              <a:gd name="adj" fmla="val 6667"/>
            </a:avLst>
          </a:prstGeom>
          <a:solidFill>
            <a:srgbClr val="433550"/>
          </a:solidFill>
          <a:ln/>
        </p:spPr>
      </p:sp>
      <p:sp>
        <p:nvSpPr>
          <p:cNvPr id="8" name="Text 5"/>
          <p:cNvSpPr/>
          <p:nvPr/>
        </p:nvSpPr>
        <p:spPr>
          <a:xfrm>
            <a:off x="4770537" y="3787378"/>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9" name="Text 6"/>
          <p:cNvSpPr/>
          <p:nvPr/>
        </p:nvSpPr>
        <p:spPr>
          <a:xfrm>
            <a:off x="5422583" y="3744873"/>
            <a:ext cx="2927747" cy="1062990"/>
          </a:xfrm>
          <a:prstGeom prst="rect">
            <a:avLst/>
          </a:prstGeom>
          <a:noFill/>
          <a:ln/>
        </p:spPr>
        <p:txBody>
          <a:bodyPr wrap="squar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Decisiones de préstamos más informadas</a:t>
            </a:r>
            <a:endParaRPr lang="en-US" sz="2200" dirty="0"/>
          </a:p>
        </p:txBody>
      </p:sp>
      <p:sp>
        <p:nvSpPr>
          <p:cNvPr id="10" name="Shape 7"/>
          <p:cNvSpPr/>
          <p:nvPr/>
        </p:nvSpPr>
        <p:spPr>
          <a:xfrm>
            <a:off x="793790" y="5289828"/>
            <a:ext cx="510302" cy="510302"/>
          </a:xfrm>
          <a:prstGeom prst="roundRect">
            <a:avLst>
              <a:gd name="adj" fmla="val 6667"/>
            </a:avLst>
          </a:prstGeom>
          <a:solidFill>
            <a:srgbClr val="433550"/>
          </a:solidFill>
          <a:ln/>
        </p:spPr>
      </p:sp>
      <p:sp>
        <p:nvSpPr>
          <p:cNvPr id="11" name="Text 8"/>
          <p:cNvSpPr/>
          <p:nvPr/>
        </p:nvSpPr>
        <p:spPr>
          <a:xfrm>
            <a:off x="878860" y="5332333"/>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2" name="Text 9"/>
          <p:cNvSpPr/>
          <p:nvPr/>
        </p:nvSpPr>
        <p:spPr>
          <a:xfrm>
            <a:off x="1530906" y="5289828"/>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Mejora de la eficiencia operativa</a:t>
            </a:r>
            <a:endParaRPr lang="en-US" sz="2200" dirty="0"/>
          </a:p>
        </p:txBody>
      </p:sp>
      <p:sp>
        <p:nvSpPr>
          <p:cNvPr id="13" name="Shape 10"/>
          <p:cNvSpPr/>
          <p:nvPr/>
        </p:nvSpPr>
        <p:spPr>
          <a:xfrm>
            <a:off x="4685467" y="5289828"/>
            <a:ext cx="510302" cy="510302"/>
          </a:xfrm>
          <a:prstGeom prst="roundRect">
            <a:avLst>
              <a:gd name="adj" fmla="val 6667"/>
            </a:avLst>
          </a:prstGeom>
          <a:solidFill>
            <a:srgbClr val="433550"/>
          </a:solidFill>
          <a:ln/>
        </p:spPr>
      </p:sp>
      <p:sp>
        <p:nvSpPr>
          <p:cNvPr id="14" name="Text 11"/>
          <p:cNvSpPr/>
          <p:nvPr/>
        </p:nvSpPr>
        <p:spPr>
          <a:xfrm>
            <a:off x="4770537" y="5332333"/>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4</a:t>
            </a:r>
            <a:endParaRPr lang="en-US" sz="2650" dirty="0"/>
          </a:p>
        </p:txBody>
      </p:sp>
      <p:sp>
        <p:nvSpPr>
          <p:cNvPr id="15" name="Text 12"/>
          <p:cNvSpPr/>
          <p:nvPr/>
        </p:nvSpPr>
        <p:spPr>
          <a:xfrm>
            <a:off x="5422583" y="5289828"/>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Maximización de la rentabilidad</a:t>
            </a:r>
            <a:endParaRPr lang="en-US" sz="2200" dirty="0"/>
          </a:p>
        </p:txBody>
      </p:sp>
      <p:sp>
        <p:nvSpPr>
          <p:cNvPr id="16" name="Text 13"/>
          <p:cNvSpPr/>
          <p:nvPr/>
        </p:nvSpPr>
        <p:spPr>
          <a:xfrm>
            <a:off x="5422583" y="6134576"/>
            <a:ext cx="2927747"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497586"/>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Fuentes de Datos</a:t>
            </a:r>
            <a:endParaRPr lang="en-US" sz="4450" dirty="0"/>
          </a:p>
        </p:txBody>
      </p:sp>
      <p:sp>
        <p:nvSpPr>
          <p:cNvPr id="4" name="Shape 1"/>
          <p:cNvSpPr/>
          <p:nvPr/>
        </p:nvSpPr>
        <p:spPr>
          <a:xfrm>
            <a:off x="793790" y="5801678"/>
            <a:ext cx="510302" cy="510302"/>
          </a:xfrm>
          <a:prstGeom prst="roundRect">
            <a:avLst>
              <a:gd name="adj" fmla="val 6667"/>
            </a:avLst>
          </a:prstGeom>
          <a:solidFill>
            <a:srgbClr val="433550"/>
          </a:solidFill>
          <a:ln/>
        </p:spPr>
      </p:sp>
      <p:pic>
        <p:nvPicPr>
          <p:cNvPr id="5" name="Image 1" descr="preencoded.png">    </p:cNvPr>
          <p:cNvPicPr>
            <a:picLocks noChangeAspect="1"/>
          </p:cNvPicPr>
          <p:nvPr/>
        </p:nvPicPr>
        <p:blipFill>
          <a:blip r:embed="rId2"/>
          <a:stretch>
            <a:fillRect/>
          </a:stretch>
        </p:blipFill>
        <p:spPr>
          <a:xfrm>
            <a:off x="878860" y="5844183"/>
            <a:ext cx="340162" cy="425291"/>
          </a:xfrm>
          <a:prstGeom prst="rect">
            <a:avLst/>
          </a:prstGeom>
        </p:spPr>
      </p:pic>
      <p:sp>
        <p:nvSpPr>
          <p:cNvPr id="6" name="Text 2"/>
          <p:cNvSpPr/>
          <p:nvPr/>
        </p:nvSpPr>
        <p:spPr>
          <a:xfrm>
            <a:off x="1530906" y="5801678"/>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Historial crediticio</a:t>
            </a:r>
            <a:endParaRPr lang="en-US" sz="2200" dirty="0"/>
          </a:p>
        </p:txBody>
      </p:sp>
      <p:sp>
        <p:nvSpPr>
          <p:cNvPr id="7" name="Shape 3"/>
          <p:cNvSpPr/>
          <p:nvPr/>
        </p:nvSpPr>
        <p:spPr>
          <a:xfrm>
            <a:off x="5216962" y="5801678"/>
            <a:ext cx="510302" cy="510302"/>
          </a:xfrm>
          <a:prstGeom prst="roundRect">
            <a:avLst>
              <a:gd name="adj" fmla="val 6667"/>
            </a:avLst>
          </a:prstGeom>
          <a:solidFill>
            <a:srgbClr val="433550"/>
          </a:solidFill>
          <a:ln/>
        </p:spPr>
      </p:sp>
      <p:pic>
        <p:nvPicPr>
          <p:cNvPr id="8" name="Image 2" descr="preencoded.png">    </p:cNvPr>
          <p:cNvPicPr>
            <a:picLocks noChangeAspect="1"/>
          </p:cNvPicPr>
          <p:nvPr/>
        </p:nvPicPr>
        <p:blipFill>
          <a:blip r:embed="rId3"/>
          <a:stretch>
            <a:fillRect/>
          </a:stretch>
        </p:blipFill>
        <p:spPr>
          <a:xfrm>
            <a:off x="5302032" y="5844183"/>
            <a:ext cx="340162" cy="425291"/>
          </a:xfrm>
          <a:prstGeom prst="rect">
            <a:avLst/>
          </a:prstGeom>
        </p:spPr>
      </p:pic>
      <p:sp>
        <p:nvSpPr>
          <p:cNvPr id="9" name="Text 4"/>
          <p:cNvSpPr/>
          <p:nvPr/>
        </p:nvSpPr>
        <p:spPr>
          <a:xfrm>
            <a:off x="5954078" y="5801678"/>
            <a:ext cx="3117175"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Información financiera</a:t>
            </a:r>
            <a:endParaRPr lang="en-US" sz="2200" dirty="0"/>
          </a:p>
        </p:txBody>
      </p:sp>
      <p:sp>
        <p:nvSpPr>
          <p:cNvPr id="10" name="Shape 5"/>
          <p:cNvSpPr/>
          <p:nvPr/>
        </p:nvSpPr>
        <p:spPr>
          <a:xfrm>
            <a:off x="9640133" y="5801678"/>
            <a:ext cx="510302" cy="510302"/>
          </a:xfrm>
          <a:prstGeom prst="roundRect">
            <a:avLst>
              <a:gd name="adj" fmla="val 6667"/>
            </a:avLst>
          </a:prstGeom>
          <a:solidFill>
            <a:srgbClr val="433550"/>
          </a:solidFill>
          <a:ln/>
        </p:spPr>
      </p:sp>
      <p:pic>
        <p:nvPicPr>
          <p:cNvPr id="11" name="Image 3" descr="preencoded.png">    </p:cNvPr>
          <p:cNvPicPr>
            <a:picLocks noChangeAspect="1"/>
          </p:cNvPicPr>
          <p:nvPr/>
        </p:nvPicPr>
        <p:blipFill>
          <a:blip r:embed="rId4"/>
          <a:stretch>
            <a:fillRect/>
          </a:stretch>
        </p:blipFill>
        <p:spPr>
          <a:xfrm>
            <a:off x="9725204" y="5844183"/>
            <a:ext cx="340162" cy="425291"/>
          </a:xfrm>
          <a:prstGeom prst="rect">
            <a:avLst/>
          </a:prstGeom>
        </p:spPr>
      </p:pic>
      <p:sp>
        <p:nvSpPr>
          <p:cNvPr id="12" name="Text 6"/>
          <p:cNvSpPr/>
          <p:nvPr/>
        </p:nvSpPr>
        <p:spPr>
          <a:xfrm>
            <a:off x="10377249" y="5801678"/>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Datos demográficos</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2711" y="575786"/>
            <a:ext cx="7589282" cy="654248"/>
          </a:xfrm>
          <a:prstGeom prst="rect">
            <a:avLst/>
          </a:prstGeom>
          <a:noFill/>
          <a:ln/>
        </p:spPr>
        <p:txBody>
          <a:bodyPr wrap="none" lIns="0" tIns="0" rIns="0" bIns="0" rtlCol="0" anchor="t"/>
          <a:lstStyle/>
          <a:p>
            <a:pPr indent="0" marL="0">
              <a:lnSpc>
                <a:spcPts val="5150"/>
              </a:lnSpc>
              <a:buNone/>
            </a:pPr>
            <a:r>
              <a:rPr lang="en-US" sz="4100" b="1" dirty="0">
                <a:solidFill>
                  <a:srgbClr val="F94CAF"/>
                </a:solidFill>
                <a:latin typeface="Inconsolata Bold" pitchFamily="34" charset="0"/>
                <a:ea typeface="Inconsolata Bold" pitchFamily="34" charset="-122"/>
                <a:cs typeface="Inconsolata Bold" pitchFamily="34" charset="-120"/>
              </a:rPr>
              <a:t>Análisis de datos financieros</a:t>
            </a:r>
            <a:endParaRPr lang="en-US" sz="4100" dirty="0"/>
          </a:p>
        </p:txBody>
      </p:sp>
      <p:sp>
        <p:nvSpPr>
          <p:cNvPr id="3" name="Text 1"/>
          <p:cNvSpPr/>
          <p:nvPr/>
        </p:nvSpPr>
        <p:spPr>
          <a:xfrm>
            <a:off x="732711" y="1544002"/>
            <a:ext cx="13164979" cy="654129"/>
          </a:xfrm>
          <a:prstGeom prst="rect">
            <a:avLst/>
          </a:prstGeom>
          <a:noFill/>
          <a:ln/>
        </p:spPr>
        <p:txBody>
          <a:bodyPr wrap="square" lIns="0" tIns="0" rIns="0" bIns="0" rtlCol="0" anchor="t"/>
          <a:lstStyle/>
          <a:p>
            <a:pPr indent="0" marL="0">
              <a:lnSpc>
                <a:spcPts val="2550"/>
              </a:lnSpc>
              <a:buNone/>
            </a:pPr>
            <a:r>
              <a:rPr lang="en-US" sz="2050" b="1" dirty="0">
                <a:solidFill>
                  <a:srgbClr val="F94CAF"/>
                </a:solidFill>
                <a:latin typeface="Inconsolata Bold" pitchFamily="34" charset="0"/>
                <a:ea typeface="Inconsolata Bold" pitchFamily="34" charset="-122"/>
                <a:cs typeface="Inconsolata Bold" pitchFamily="34" charset="-120"/>
              </a:rPr>
              <a:t>"Las variables financieras nos permiten evaluar la capacidad de pago y el nivel de endeudamiento de los solicitantes."</a:t>
            </a:r>
            <a:endParaRPr lang="en-US" sz="2050" dirty="0"/>
          </a:p>
        </p:txBody>
      </p:sp>
      <p:pic>
        <p:nvPicPr>
          <p:cNvPr id="4" name="Image 0" descr="preencoded.png">    </p:cNvPr>
          <p:cNvPicPr>
            <a:picLocks noChangeAspect="1"/>
          </p:cNvPicPr>
          <p:nvPr/>
        </p:nvPicPr>
        <p:blipFill>
          <a:blip r:embed="rId1"/>
          <a:stretch>
            <a:fillRect/>
          </a:stretch>
        </p:blipFill>
        <p:spPr>
          <a:xfrm>
            <a:off x="732711" y="2747605"/>
            <a:ext cx="7040166" cy="4671655"/>
          </a:xfrm>
          <a:prstGeom prst="rect">
            <a:avLst/>
          </a:prstGeom>
        </p:spPr>
      </p:pic>
      <p:sp>
        <p:nvSpPr>
          <p:cNvPr id="5" name="Text 2"/>
          <p:cNvSpPr/>
          <p:nvPr/>
        </p:nvSpPr>
        <p:spPr>
          <a:xfrm>
            <a:off x="10039826" y="2700457"/>
            <a:ext cx="3865364" cy="335042"/>
          </a:xfrm>
          <a:prstGeom prst="rect">
            <a:avLst/>
          </a:prstGeom>
          <a:noFill/>
          <a:ln/>
        </p:spPr>
        <p:txBody>
          <a:bodyPr wrap="none" lIns="0" tIns="0" rIns="0" bIns="0" rtlCol="0" anchor="t"/>
          <a:lstStyle/>
          <a:p>
            <a:pPr indent="0" marL="0">
              <a:lnSpc>
                <a:spcPts val="2600"/>
              </a:lnSpc>
              <a:buNone/>
            </a:pPr>
            <a:endParaRPr lang="en-US" sz="1600" dirty="0"/>
          </a:p>
        </p:txBody>
      </p:sp>
      <p:sp>
        <p:nvSpPr>
          <p:cNvPr id="6" name="Text 3"/>
          <p:cNvSpPr/>
          <p:nvPr/>
        </p:nvSpPr>
        <p:spPr>
          <a:xfrm>
            <a:off x="10039826" y="3223855"/>
            <a:ext cx="3865364" cy="2680335"/>
          </a:xfrm>
          <a:prstGeom prst="rect">
            <a:avLst/>
          </a:prstGeom>
          <a:noFill/>
          <a:ln/>
        </p:spPr>
        <p:txBody>
          <a:bodyPr wrap="square" lIns="0" tIns="0" rIns="0" bIns="0" rtlCol="0" anchor="t"/>
          <a:lstStyle/>
          <a:p>
            <a:pPr indent="0" marL="0">
              <a:lnSpc>
                <a:spcPts val="2600"/>
              </a:lnSpc>
              <a:buNone/>
            </a:pPr>
            <a:r>
              <a:rPr lang="en-US" sz="1600" dirty="0">
                <a:solidFill>
                  <a:srgbClr val="DAD1E6"/>
                </a:solidFill>
                <a:latin typeface="Fira Sans" pitchFamily="34" charset="0"/>
                <a:ea typeface="Fira Sans" pitchFamily="34" charset="-122"/>
                <a:cs typeface="Fira Sans" pitchFamily="34" charset="-120"/>
              </a:rPr>
              <a:t>Aquí podemos destacar que la mayoría de nuestros clientes tienen un valor de ingreso al rededor de 100 pero también hay un número muy alto de clientes que no presentan ingresos. Y aunque la mayoría no tienen obligaciones financieras importantes tampoco cuentan con ahorros o activos.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04624"/>
            <a:ext cx="8504634"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Análisis de datos Demográficos</a:t>
            </a:r>
            <a:endParaRPr lang="en-US" sz="4450" dirty="0"/>
          </a:p>
        </p:txBody>
      </p:sp>
      <p:pic>
        <p:nvPicPr>
          <p:cNvPr id="3" name="Image 0" descr="preencoded.png">    </p:cNvPr>
          <p:cNvPicPr>
            <a:picLocks noChangeAspect="1"/>
          </p:cNvPicPr>
          <p:nvPr/>
        </p:nvPicPr>
        <p:blipFill>
          <a:blip r:embed="rId1"/>
          <a:stretch>
            <a:fillRect/>
          </a:stretch>
        </p:blipFill>
        <p:spPr>
          <a:xfrm>
            <a:off x="793790" y="2108716"/>
            <a:ext cx="8463439" cy="5060990"/>
          </a:xfrm>
          <a:prstGeom prst="rect">
            <a:avLst/>
          </a:prstGeom>
        </p:spPr>
      </p:pic>
      <p:sp>
        <p:nvSpPr>
          <p:cNvPr id="4" name="Text 1"/>
          <p:cNvSpPr/>
          <p:nvPr/>
        </p:nvSpPr>
        <p:spPr>
          <a:xfrm>
            <a:off x="10046732" y="2057638"/>
            <a:ext cx="3797379" cy="362903"/>
          </a:xfrm>
          <a:prstGeom prst="rect">
            <a:avLst/>
          </a:prstGeom>
          <a:noFill/>
          <a:ln/>
        </p:spPr>
        <p:txBody>
          <a:bodyPr wrap="none" lIns="0" tIns="0" rIns="0" bIns="0" rtlCol="0" anchor="t"/>
          <a:lstStyle/>
          <a:p>
            <a:pPr indent="0" marL="0">
              <a:lnSpc>
                <a:spcPts val="2850"/>
              </a:lnSpc>
              <a:buNone/>
            </a:pPr>
            <a:endParaRPr lang="en-US" sz="1750" dirty="0"/>
          </a:p>
        </p:txBody>
      </p:sp>
      <p:sp>
        <p:nvSpPr>
          <p:cNvPr id="5" name="Text 2"/>
          <p:cNvSpPr/>
          <p:nvPr/>
        </p:nvSpPr>
        <p:spPr>
          <a:xfrm>
            <a:off x="10046732" y="2624614"/>
            <a:ext cx="3797379"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Aquí vemos la distribución de los datos demográficos.</a:t>
            </a:r>
            <a:endParaRPr lang="en-US" sz="1750" dirty="0"/>
          </a:p>
        </p:txBody>
      </p:sp>
      <p:sp>
        <p:nvSpPr>
          <p:cNvPr id="6" name="Text 3"/>
          <p:cNvSpPr/>
          <p:nvPr/>
        </p:nvSpPr>
        <p:spPr>
          <a:xfrm>
            <a:off x="10046732" y="3554492"/>
            <a:ext cx="3797379"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Vemos que la mayoría de clientes son propietarios.</a:t>
            </a:r>
            <a:endParaRPr lang="en-US" sz="1750" dirty="0"/>
          </a:p>
        </p:txBody>
      </p:sp>
      <p:sp>
        <p:nvSpPr>
          <p:cNvPr id="7" name="Text 4"/>
          <p:cNvSpPr/>
          <p:nvPr/>
        </p:nvSpPr>
        <p:spPr>
          <a:xfrm>
            <a:off x="10046732" y="4484370"/>
            <a:ext cx="3797379"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Hay un mayor número de clientes casados.</a:t>
            </a:r>
            <a:endParaRPr lang="en-US" sz="1750" dirty="0"/>
          </a:p>
        </p:txBody>
      </p:sp>
      <p:sp>
        <p:nvSpPr>
          <p:cNvPr id="8" name="Text 5"/>
          <p:cNvSpPr/>
          <p:nvPr/>
        </p:nvSpPr>
        <p:spPr>
          <a:xfrm>
            <a:off x="10046732" y="5414248"/>
            <a:ext cx="3797379" cy="725805"/>
          </a:xfrm>
          <a:prstGeom prst="rect">
            <a:avLst/>
          </a:prstGeom>
          <a:noFill/>
          <a:ln/>
        </p:spPr>
        <p:txBody>
          <a:bodyPr wrap="square" lIns="0" tIns="0" rIns="0" bIns="0" rtlCol="0" anchor="t"/>
          <a:lstStyle/>
          <a:p>
            <a:pPr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Tienen trabajo fijo y no tienen historial crediticio previo.</a:t>
            </a:r>
            <a:endParaRPr lang="en-US" sz="1750" dirty="0"/>
          </a:p>
        </p:txBody>
      </p:sp>
      <p:sp>
        <p:nvSpPr>
          <p:cNvPr id="9" name="Text 6"/>
          <p:cNvSpPr/>
          <p:nvPr/>
        </p:nvSpPr>
        <p:spPr>
          <a:xfrm>
            <a:off x="10046732" y="6344126"/>
            <a:ext cx="3797379"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685687"/>
            <a:ext cx="6244709" cy="4858226"/>
          </a:xfrm>
          <a:prstGeom prst="rect">
            <a:avLst/>
          </a:prstGeom>
        </p:spPr>
      </p:pic>
      <p:sp>
        <p:nvSpPr>
          <p:cNvPr id="3" name="Text 0"/>
          <p:cNvSpPr/>
          <p:nvPr/>
        </p:nvSpPr>
        <p:spPr>
          <a:xfrm>
            <a:off x="7599521" y="2198370"/>
            <a:ext cx="6244709" cy="1701165"/>
          </a:xfrm>
          <a:prstGeom prst="rect">
            <a:avLst/>
          </a:prstGeom>
          <a:noFill/>
          <a:ln/>
        </p:spPr>
        <p:txBody>
          <a:bodyPr wrap="square" lIns="0" tIns="0" rIns="0" bIns="0" rtlCol="0" anchor="t"/>
          <a:lstStyle/>
          <a:p>
            <a:pPr indent="0" marL="0">
              <a:lnSpc>
                <a:spcPts val="3300"/>
              </a:lnSpc>
              <a:buNone/>
            </a:pPr>
            <a:r>
              <a:rPr lang="en-US" sz="2650" b="1" dirty="0">
                <a:solidFill>
                  <a:srgbClr val="F94CAF"/>
                </a:solidFill>
                <a:latin typeface="Inconsolata Bold" pitchFamily="34" charset="0"/>
                <a:ea typeface="Inconsolata Bold" pitchFamily="34" charset="-122"/>
                <a:cs typeface="Inconsolata Bold" pitchFamily="34" charset="-120"/>
              </a:rPr>
              <a:t>"Las variables demográficas nos ayudan a entender el perfil del solicitante y su estabilidad laboral en relación incluso a su edad."</a:t>
            </a:r>
            <a:endParaRPr lang="en-US" sz="2650" dirty="0"/>
          </a:p>
        </p:txBody>
      </p:sp>
      <p:sp>
        <p:nvSpPr>
          <p:cNvPr id="4" name="Text 1"/>
          <p:cNvSpPr/>
          <p:nvPr/>
        </p:nvSpPr>
        <p:spPr>
          <a:xfrm>
            <a:off x="7599521" y="4126349"/>
            <a:ext cx="6244709" cy="362903"/>
          </a:xfrm>
          <a:prstGeom prst="rect">
            <a:avLst/>
          </a:prstGeom>
          <a:noFill/>
          <a:ln/>
        </p:spPr>
        <p:txBody>
          <a:bodyPr wrap="none" lIns="0" tIns="0" rIns="0" bIns="0" rtlCol="0" anchor="t"/>
          <a:lstStyle/>
          <a:p>
            <a:pPr indent="0" marL="0">
              <a:lnSpc>
                <a:spcPts val="2850"/>
              </a:lnSpc>
              <a:buNone/>
            </a:pPr>
            <a:endParaRPr lang="en-US" sz="1750" dirty="0"/>
          </a:p>
        </p:txBody>
      </p:sp>
      <p:sp>
        <p:nvSpPr>
          <p:cNvPr id="5" name="Text 2"/>
          <p:cNvSpPr/>
          <p:nvPr/>
        </p:nvSpPr>
        <p:spPr>
          <a:xfrm>
            <a:off x="7599521" y="4693325"/>
            <a:ext cx="6244709" cy="1360527"/>
          </a:xfrm>
          <a:prstGeom prst="rect">
            <a:avLst/>
          </a:prstGeom>
          <a:noFill/>
          <a:ln/>
        </p:spPr>
        <p:txBody>
          <a:bodyPr wrap="square" lIns="0" tIns="0" rIns="0" bIns="0" rtlCol="0" anchor="t"/>
          <a:lstStyle/>
          <a:p>
            <a:pPr indent="0" marL="0">
              <a:lnSpc>
                <a:spcPts val="3550"/>
              </a:lnSpc>
              <a:buNone/>
            </a:pPr>
            <a:r>
              <a:rPr lang="en-US" sz="2200" dirty="0">
                <a:solidFill>
                  <a:srgbClr val="DAD1E6"/>
                </a:solidFill>
                <a:latin typeface="Fira Sans" pitchFamily="34" charset="0"/>
                <a:ea typeface="Fira Sans" pitchFamily="34" charset="-122"/>
                <a:cs typeface="Fira Sans" pitchFamily="34" charset="-120"/>
              </a:rPr>
              <a:t>Aquí podemos apreciar que entre mayor edad hay mayor antigüedad laboral y menor incumplimiento.</a:t>
            </a:r>
            <a:endParaRPr lang="en-US" sz="2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49003"/>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Técnicas de Modelado</a:t>
            </a:r>
            <a:endParaRPr lang="en-US" sz="4450" dirty="0"/>
          </a:p>
        </p:txBody>
      </p:sp>
      <p:pic>
        <p:nvPicPr>
          <p:cNvPr id="4" name="Image 1" descr="preencoded.png">    </p:cNvPr>
          <p:cNvPicPr>
            <a:picLocks noChangeAspect="1"/>
          </p:cNvPicPr>
          <p:nvPr/>
        </p:nvPicPr>
        <p:blipFill>
          <a:blip r:embed="rId2"/>
          <a:stretch>
            <a:fillRect/>
          </a:stretch>
        </p:blipFill>
        <p:spPr>
          <a:xfrm>
            <a:off x="6280190" y="2597944"/>
            <a:ext cx="1134070" cy="1360884"/>
          </a:xfrm>
          <a:prstGeom prst="rect">
            <a:avLst/>
          </a:prstGeom>
        </p:spPr>
      </p:pic>
      <p:sp>
        <p:nvSpPr>
          <p:cNvPr id="5" name="Text 1"/>
          <p:cNvSpPr/>
          <p:nvPr/>
        </p:nvSpPr>
        <p:spPr>
          <a:xfrm>
            <a:off x="7754422" y="28247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Regresión logística</a:t>
            </a:r>
            <a:endParaRPr lang="en-US" sz="2200" dirty="0"/>
          </a:p>
        </p:txBody>
      </p:sp>
      <p:pic>
        <p:nvPicPr>
          <p:cNvPr id="6" name="Image 2" descr="preencoded.png">    </p:cNvPr>
          <p:cNvPicPr>
            <a:picLocks noChangeAspect="1"/>
          </p:cNvPicPr>
          <p:nvPr/>
        </p:nvPicPr>
        <p:blipFill>
          <a:blip r:embed="rId3"/>
          <a:stretch>
            <a:fillRect/>
          </a:stretch>
        </p:blipFill>
        <p:spPr>
          <a:xfrm>
            <a:off x="6280190" y="3958828"/>
            <a:ext cx="1134070" cy="1360884"/>
          </a:xfrm>
          <a:prstGeom prst="rect">
            <a:avLst/>
          </a:prstGeom>
        </p:spPr>
      </p:pic>
      <p:sp>
        <p:nvSpPr>
          <p:cNvPr id="7" name="Text 2"/>
          <p:cNvSpPr/>
          <p:nvPr/>
        </p:nvSpPr>
        <p:spPr>
          <a:xfrm>
            <a:off x="7754422" y="418564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Árboles de decisión</a:t>
            </a:r>
            <a:endParaRPr lang="en-US" sz="2200" dirty="0"/>
          </a:p>
        </p:txBody>
      </p:sp>
      <p:pic>
        <p:nvPicPr>
          <p:cNvPr id="8" name="Image 3" descr="preencoded.png">    </p:cNvPr>
          <p:cNvPicPr>
            <a:picLocks noChangeAspect="1"/>
          </p:cNvPicPr>
          <p:nvPr/>
        </p:nvPicPr>
        <p:blipFill>
          <a:blip r:embed="rId4"/>
          <a:stretch>
            <a:fillRect/>
          </a:stretch>
        </p:blipFill>
        <p:spPr>
          <a:xfrm>
            <a:off x="6280190" y="5319713"/>
            <a:ext cx="1134070" cy="1360884"/>
          </a:xfrm>
          <a:prstGeom prst="rect">
            <a:avLst/>
          </a:prstGeom>
        </p:spPr>
      </p:pic>
      <p:sp>
        <p:nvSpPr>
          <p:cNvPr id="9" name="Text 3"/>
          <p:cNvSpPr/>
          <p:nvPr/>
        </p:nvSpPr>
        <p:spPr>
          <a:xfrm>
            <a:off x="7754422" y="554652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Random Forest</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2025-03-09T22:07:46Z</dcterms:created>
  <dcterms:modified xsi:type="dcterms:W3CDTF">2025-03-09T22:07:46Z</dcterms:modified>
</cp:coreProperties>
</file>